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59" r:id="rId159"/>
    <p:sldId id="460" r:id="rId160"/>
    <p:sldId id="462" r:id="rId161"/>
    <p:sldId id="461" r:id="rId162"/>
    <p:sldId id="404" r:id="rId163"/>
    <p:sldId id="405" r:id="rId164"/>
    <p:sldId id="463" r:id="rId165"/>
    <p:sldId id="406" r:id="rId166"/>
    <p:sldId id="407" r:id="rId167"/>
    <p:sldId id="408" r:id="rId168"/>
    <p:sldId id="411" r:id="rId169"/>
    <p:sldId id="412" r:id="rId170"/>
    <p:sldId id="409" r:id="rId171"/>
    <p:sldId id="410" r:id="rId172"/>
    <p:sldId id="413" r:id="rId173"/>
    <p:sldId id="414" r:id="rId174"/>
    <p:sldId id="415" r:id="rId175"/>
    <p:sldId id="416" r:id="rId176"/>
    <p:sldId id="417" r:id="rId177"/>
    <p:sldId id="418" r:id="rId178"/>
    <p:sldId id="419" r:id="rId179"/>
    <p:sldId id="421" r:id="rId180"/>
    <p:sldId id="420" r:id="rId181"/>
    <p:sldId id="422" r:id="rId182"/>
    <p:sldId id="464" r:id="rId183"/>
    <p:sldId id="423" r:id="rId184"/>
    <p:sldId id="424" r:id="rId185"/>
    <p:sldId id="425" r:id="rId186"/>
    <p:sldId id="426" r:id="rId187"/>
    <p:sldId id="427" r:id="rId188"/>
    <p:sldId id="428" r:id="rId189"/>
    <p:sldId id="429" r:id="rId190"/>
    <p:sldId id="430" r:id="rId191"/>
    <p:sldId id="431" r:id="rId192"/>
    <p:sldId id="432" r:id="rId193"/>
    <p:sldId id="433" r:id="rId194"/>
    <p:sldId id="434" r:id="rId195"/>
    <p:sldId id="435" r:id="rId196"/>
    <p:sldId id="436" r:id="rId197"/>
    <p:sldId id="437" r:id="rId198"/>
    <p:sldId id="438" r:id="rId199"/>
    <p:sldId id="439" r:id="rId200"/>
    <p:sldId id="440" r:id="rId201"/>
    <p:sldId id="441" r:id="rId20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30.01.2026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30.01.2026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hyperlink" Target="http://shopenhood.test/admin/dashboard" TargetMode="External"/><Relationship Id="rId2" Type="http://schemas.openxmlformats.org/officeDocument/2006/relationships/hyperlink" Target="http://shopenhood.test/admin/dashboarddddd" TargetMode="External"/><Relationship Id="rId1" Type="http://schemas.openxmlformats.org/officeDocument/2006/relationships/slideLayout" Target="../slideLayouts/slideLayout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4" Type="http://schemas.openxmlformats.org/officeDocument/2006/relationships/image" Target="../media/image158.png"/></Relationships>
</file>

<file path=ppt/slides/_rels/slide1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a:t>
            </a:r>
            <a:r>
              <a:rPr lang="az-Latn-AZ" b="1"/>
              <a:t>last_read_at </a:t>
            </a:r>
            <a:r>
              <a:rPr lang="az-Latn-AZ"/>
              <a:t>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614339" cy="2545377"/>
          </a:xfrm>
          <a:prstGeom prst="rect">
            <a:avLst/>
          </a:prstGeom>
          <a:noFill/>
        </p:spPr>
        <p:txBody>
          <a:bodyPr wrap="square">
            <a:spAutoFit/>
          </a:bodyPr>
          <a:lstStyle/>
          <a:p>
            <a:pPr>
              <a:lnSpc>
                <a:spcPct val="150000"/>
              </a:lnSpc>
            </a:pPr>
            <a:r>
              <a:rPr lang="az-Latn-AZ"/>
              <a:t>Bu cədvəl söhbətlərdə göndərilən mesajları və onların əlavə fayllarını saxlayır. </a:t>
            </a:r>
            <a:endParaRPr lang="en-US"/>
          </a:p>
          <a:p>
            <a:pPr>
              <a:lnSpc>
                <a:spcPct val="150000"/>
              </a:lnSpc>
            </a:pPr>
            <a:endParaRPr lang="en-US"/>
          </a:p>
          <a:p>
            <a:pPr>
              <a:lnSpc>
                <a:spcPct val="150000"/>
              </a:lnSpc>
            </a:pPr>
            <a:r>
              <a:rPr lang="az-Latn-AZ" b="1"/>
              <a:t>is_read </a:t>
            </a:r>
            <a:r>
              <a:rPr lang="az-Latn-AZ"/>
              <a:t>və </a:t>
            </a:r>
            <a:r>
              <a:rPr lang="az-Latn-AZ" b="1"/>
              <a:t>read_at </a:t>
            </a:r>
            <a:r>
              <a:rPr lang="az-Latn-AZ"/>
              <a:t>sahələri mesajın oxunub-oxunmadığını və vaxtını izləməyə imkan verir. Soft delete funksiyası mesajların arxivlənməsi və lazım olduqda bərpasını təmin edir.</a:t>
            </a:r>
            <a:endParaRPr lang="ru-RU"/>
          </a:p>
        </p:txBody>
      </p:sp>
      <p:pic>
        <p:nvPicPr>
          <p:cNvPr id="3" name="Picture 2">
            <a:extLst>
              <a:ext uri="{FF2B5EF4-FFF2-40B4-BE49-F238E27FC236}">
                <a16:creationId xmlns:a16="http://schemas.microsoft.com/office/drawing/2014/main" id="{82F19E2C-8D34-DDC2-E7B4-DB731E5183F9}"/>
              </a:ext>
            </a:extLst>
          </p:cNvPr>
          <p:cNvPicPr>
            <a:picLocks noChangeAspect="1"/>
          </p:cNvPicPr>
          <p:nvPr/>
        </p:nvPicPr>
        <p:blipFill>
          <a:blip r:embed="rId2"/>
          <a:stretch>
            <a:fillRect/>
          </a:stretch>
        </p:blipFill>
        <p:spPr>
          <a:xfrm>
            <a:off x="7615961" y="0"/>
            <a:ext cx="4574417" cy="6858000"/>
          </a:xfrm>
          <a:prstGeom prst="rect">
            <a:avLst/>
          </a:prstGeom>
        </p:spPr>
      </p:pic>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963467" cy="1477328"/>
          </a:xfrm>
          <a:prstGeom prst="rect">
            <a:avLst/>
          </a:prstGeom>
          <a:noFill/>
        </p:spPr>
        <p:txBody>
          <a:bodyPr wrap="square">
            <a:spAutoFit/>
          </a:bodyPr>
          <a:lstStyle/>
          <a:p>
            <a:r>
              <a:rPr lang="az-Latn-AZ"/>
              <a:t>Bu cədvəl istifadəçilərin elanlara və satıcılara verdiyi qiymətləndirmə və rəyləri saxlayır. rating, title, comment, pros və cons sahələri məhsul və satıcı haqqında detallı rəy yazmağa imkan verir. Status və verified sahələri rəyin etibarlılığını və təsdiqlənmiş alış olub-olmadığını göstərir.</a:t>
            </a:r>
            <a:endParaRPr lang="ru-RU"/>
          </a:p>
        </p:txBody>
      </p:sp>
      <p:pic>
        <p:nvPicPr>
          <p:cNvPr id="3" name="Picture 2">
            <a:extLst>
              <a:ext uri="{FF2B5EF4-FFF2-40B4-BE49-F238E27FC236}">
                <a16:creationId xmlns:a16="http://schemas.microsoft.com/office/drawing/2014/main" id="{BB900BC0-C06F-63DA-4073-3C646B859ADE}"/>
              </a:ext>
            </a:extLst>
          </p:cNvPr>
          <p:cNvPicPr>
            <a:picLocks noChangeAspect="1"/>
          </p:cNvPicPr>
          <p:nvPr/>
        </p:nvPicPr>
        <p:blipFill>
          <a:blip r:embed="rId2"/>
          <a:stretch>
            <a:fillRect/>
          </a:stretch>
        </p:blipFill>
        <p:spPr>
          <a:xfrm>
            <a:off x="5965089" y="0"/>
            <a:ext cx="6225289" cy="6858000"/>
          </a:xfrm>
          <a:prstGeom prst="rect">
            <a:avLst/>
          </a:prstGeom>
        </p:spPr>
      </p:pic>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satıcıların və ya adminlərin istifadəçi rəylərinə verdiyi cavabları saxlayır.</a:t>
            </a:r>
            <a:br>
              <a:rPr lang="en-US"/>
            </a:br>
            <a:r>
              <a:rPr lang="en-US"/>
              <a:t>Hər cavab konkret bir rəyə bağlıdır və cavab verən istifadəçini izləyir.</a:t>
            </a:r>
            <a:br>
              <a:rPr lang="en-US"/>
            </a:br>
            <a:r>
              <a:rPr lang="en-US"/>
              <a:t>Bu struktur istifadəçi ilə satıcı arasındakı rəy və geri bildirim kommunikasiya prosesini idarə etməyə imkan verir.</a:t>
            </a:r>
            <a:endParaRPr lang="ru-RU"/>
          </a:p>
        </p:txBody>
      </p:sp>
      <p:pic>
        <p:nvPicPr>
          <p:cNvPr id="3" name="Picture 2">
            <a:extLst>
              <a:ext uri="{FF2B5EF4-FFF2-40B4-BE49-F238E27FC236}">
                <a16:creationId xmlns:a16="http://schemas.microsoft.com/office/drawing/2014/main" id="{9C86954A-B0F0-7F20-7FC8-41C08191CE24}"/>
              </a:ext>
            </a:extLst>
          </p:cNvPr>
          <p:cNvPicPr>
            <a:picLocks noChangeAspect="1"/>
          </p:cNvPicPr>
          <p:nvPr/>
        </p:nvPicPr>
        <p:blipFill>
          <a:blip r:embed="rId2"/>
          <a:stretch>
            <a:fillRect/>
          </a:stretch>
        </p:blipFill>
        <p:spPr>
          <a:xfrm>
            <a:off x="5790645" y="1805502"/>
            <a:ext cx="6401355" cy="5052498"/>
          </a:xfrm>
          <a:prstGeom prst="rect">
            <a:avLst/>
          </a:prstGeom>
        </p:spPr>
      </p:pic>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hər bir satıcının aldığı rəyləri və reytinqləri statistik olaraq saxlayır.</a:t>
            </a:r>
          </a:p>
          <a:p>
            <a:r>
              <a:rPr lang="az-Latn-AZ"/>
              <a:t>Hər ulduz səviyyəsi üzrə sayları və ümumi orta reytinqi izləməyə imkan verir.</a:t>
            </a:r>
          </a:p>
          <a:p>
            <a:r>
              <a:rPr lang="az-Latn-AZ"/>
              <a:t>Bu məlumat satıcı performansını qiymətləndirmək və platformada etibarlı reytinq sistemi yaratmaq üçün istifadə olunur.</a:t>
            </a:r>
            <a:endParaRPr lang="ru-RU"/>
          </a:p>
        </p:txBody>
      </p:sp>
      <p:pic>
        <p:nvPicPr>
          <p:cNvPr id="3" name="Picture 2">
            <a:extLst>
              <a:ext uri="{FF2B5EF4-FFF2-40B4-BE49-F238E27FC236}">
                <a16:creationId xmlns:a16="http://schemas.microsoft.com/office/drawing/2014/main" id="{E366A168-98B9-3203-F427-92062693D930}"/>
              </a:ext>
            </a:extLst>
          </p:cNvPr>
          <p:cNvPicPr>
            <a:picLocks noChangeAspect="1"/>
          </p:cNvPicPr>
          <p:nvPr/>
        </p:nvPicPr>
        <p:blipFill>
          <a:blip r:embed="rId2"/>
          <a:stretch>
            <a:fillRect/>
          </a:stretch>
        </p:blipFill>
        <p:spPr>
          <a:xfrm>
            <a:off x="5889714" y="891023"/>
            <a:ext cx="6302286" cy="5966977"/>
          </a:xfrm>
          <a:prstGeom prst="rect">
            <a:avLst/>
          </a:prstGeom>
        </p:spPr>
      </p:pic>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istifadəçilərin sevdikləri və ya izlədikləri elanları qeyd etmək üçün nəzərdə tutulub.</a:t>
            </a:r>
            <a:br>
              <a:rPr lang="en-US"/>
            </a:br>
            <a:r>
              <a:rPr lang="en-US"/>
              <a:t>Unique açar sayəsində hər istifadəçi hər elanı yalnız bir dəfə əlavə edə bilər.</a:t>
            </a:r>
            <a:br>
              <a:rPr lang="en-US"/>
            </a:br>
            <a:r>
              <a:rPr lang="en-US"/>
              <a:t>Bu struktur istifadəçilərə fərdi favorit siyahısı yaratmaq və elanları daha rahat izləmək imkanı verir.</a:t>
            </a:r>
            <a:endParaRPr lang="ru-RU"/>
          </a:p>
        </p:txBody>
      </p:sp>
      <p:pic>
        <p:nvPicPr>
          <p:cNvPr id="3" name="Picture 2">
            <a:extLst>
              <a:ext uri="{FF2B5EF4-FFF2-40B4-BE49-F238E27FC236}">
                <a16:creationId xmlns:a16="http://schemas.microsoft.com/office/drawing/2014/main" id="{A372587F-B7EF-941E-795A-7D89BCB9022C}"/>
              </a:ext>
            </a:extLst>
          </p:cNvPr>
          <p:cNvPicPr>
            <a:picLocks noChangeAspect="1"/>
          </p:cNvPicPr>
          <p:nvPr/>
        </p:nvPicPr>
        <p:blipFill>
          <a:blip r:embed="rId2"/>
          <a:stretch>
            <a:fillRect/>
          </a:stretch>
        </p:blipFill>
        <p:spPr>
          <a:xfrm>
            <a:off x="5722059" y="1058677"/>
            <a:ext cx="6469941" cy="5799323"/>
          </a:xfrm>
          <a:prstGeom prst="rect">
            <a:avLst/>
          </a:prstGeom>
        </p:spPr>
      </p:pic>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istifadəçilərin bir-birini izləməsini idarə edir və sosial əlaqələri qeyd edir. Unique açar sayəsində bir istifadəçi eyni şəxsi yalnız bir dəfə izləyə bilər. Bu struktur istifadəçilər arasında əlaqələri göstərmək və xəbərdarlıqlar, feed funksionallığını yaratmaq üçün istifadə olunur.</a:t>
            </a:r>
            <a:endParaRPr lang="ru-RU"/>
          </a:p>
        </p:txBody>
      </p:sp>
      <p:pic>
        <p:nvPicPr>
          <p:cNvPr id="3" name="Picture 2">
            <a:extLst>
              <a:ext uri="{FF2B5EF4-FFF2-40B4-BE49-F238E27FC236}">
                <a16:creationId xmlns:a16="http://schemas.microsoft.com/office/drawing/2014/main" id="{5D115691-9814-AD02-A0D9-A0259790DF34}"/>
              </a:ext>
            </a:extLst>
          </p:cNvPr>
          <p:cNvPicPr>
            <a:picLocks noChangeAspect="1"/>
          </p:cNvPicPr>
          <p:nvPr/>
        </p:nvPicPr>
        <p:blipFill>
          <a:blip r:embed="rId2"/>
          <a:stretch>
            <a:fillRect/>
          </a:stretch>
        </p:blipFill>
        <p:spPr>
          <a:xfrm>
            <a:off x="5729680" y="1058677"/>
            <a:ext cx="6462320" cy="5799323"/>
          </a:xfrm>
          <a:prstGeom prst="rect">
            <a:avLst/>
          </a:prstGeom>
        </p:spPr>
      </p:pic>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Bu cədvəl sistemdə müxtəlif konfiqurasiya və parametrləri saxlamaq üçün nəzərdə tutulub.</a:t>
            </a:r>
            <a:endParaRPr lang="ru-RU"/>
          </a:p>
        </p:txBody>
      </p:sp>
      <p:pic>
        <p:nvPicPr>
          <p:cNvPr id="3" name="Picture 2">
            <a:extLst>
              <a:ext uri="{FF2B5EF4-FFF2-40B4-BE49-F238E27FC236}">
                <a16:creationId xmlns:a16="http://schemas.microsoft.com/office/drawing/2014/main" id="{8858DE7A-9692-FFA1-AC02-10FBB00DA2DE}"/>
              </a:ext>
            </a:extLst>
          </p:cNvPr>
          <p:cNvPicPr>
            <a:picLocks noChangeAspect="1"/>
          </p:cNvPicPr>
          <p:nvPr/>
        </p:nvPicPr>
        <p:blipFill>
          <a:blip r:embed="rId2"/>
          <a:stretch>
            <a:fillRect/>
          </a:stretch>
        </p:blipFill>
        <p:spPr>
          <a:xfrm>
            <a:off x="5729680" y="1729296"/>
            <a:ext cx="6462320" cy="5128704"/>
          </a:xfrm>
          <a:prstGeom prst="rect">
            <a:avLst/>
          </a:prstGeom>
        </p:spPr>
      </p:pic>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214087" cy="2031325"/>
          </a:xfrm>
          <a:prstGeom prst="rect">
            <a:avLst/>
          </a:prstGeom>
          <a:noFill/>
        </p:spPr>
        <p:txBody>
          <a:bodyPr wrap="square">
            <a:spAutoFit/>
          </a:bodyPr>
          <a:lstStyle/>
          <a:p>
            <a:r>
              <a:rPr lang="en-US" sz="1400"/>
              <a:t>Perfect! Using Spatie Laravel Activity Log</a:t>
            </a:r>
          </a:p>
          <a:p>
            <a:r>
              <a:rPr lang="en-US" sz="1400"/>
              <a:t>Since you're using the official Spatie Laravel Activity Log package, here's the complete setup:</a:t>
            </a:r>
          </a:p>
          <a:p>
            <a:endParaRPr lang="en-US" sz="1400"/>
          </a:p>
          <a:p>
            <a:r>
              <a:rPr lang="en-US" sz="1400"/>
              <a:t>✅ 1. No Need to Create ActivityLog Model</a:t>
            </a:r>
          </a:p>
          <a:p>
            <a:r>
              <a:rPr lang="en-US" sz="1400"/>
              <a:t>The package provides its own model. You don't need to create app/Models/ActivityLog.php.</a:t>
            </a:r>
          </a:p>
          <a:p>
            <a:endParaRPr lang="en-US" sz="1400"/>
          </a:p>
          <a:p>
            <a:r>
              <a:rPr lang="en-US" sz="1400"/>
              <a:t>✅ 2. Updated Model Relationships</a:t>
            </a:r>
          </a:p>
          <a:p>
            <a:r>
              <a:rPr lang="en-US" sz="1400"/>
              <a:t>Here's how to properly reference the Spatie Activity model in your relationships:</a:t>
            </a:r>
          </a:p>
        </p:txBody>
      </p:sp>
      <p:pic>
        <p:nvPicPr>
          <p:cNvPr id="9" name="Picture 8">
            <a:extLst>
              <a:ext uri="{FF2B5EF4-FFF2-40B4-BE49-F238E27FC236}">
                <a16:creationId xmlns:a16="http://schemas.microsoft.com/office/drawing/2014/main" id="{0E74A3FF-505D-81A9-F51A-0117800ADE14}"/>
              </a:ext>
            </a:extLst>
          </p:cNvPr>
          <p:cNvPicPr>
            <a:picLocks noChangeAspect="1"/>
          </p:cNvPicPr>
          <p:nvPr/>
        </p:nvPicPr>
        <p:blipFill>
          <a:blip r:embed="rId2"/>
          <a:stretch>
            <a:fillRect/>
          </a:stretch>
        </p:blipFill>
        <p:spPr>
          <a:xfrm>
            <a:off x="7215709" y="0"/>
            <a:ext cx="4976291" cy="2476715"/>
          </a:xfrm>
          <a:prstGeom prst="rect">
            <a:avLst/>
          </a:prstGeom>
        </p:spPr>
      </p:pic>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050"/>
          </a:xfrm>
          <a:prstGeom prst="rect">
            <a:avLst/>
          </a:prstGeom>
          <a:noFill/>
        </p:spPr>
        <p:txBody>
          <a:bodyPr wrap="square">
            <a:spAutoFit/>
          </a:bodyPr>
          <a:lstStyle/>
          <a:p>
            <a:r>
              <a:rPr lang="az-Latn-AZ" sz="1400" b="1">
                <a:solidFill>
                  <a:srgbClr val="FF0000"/>
                </a:solidFill>
              </a:rPr>
              <a:t>config/auth.php </a:t>
            </a:r>
            <a:r>
              <a:rPr lang="az-Latn-AZ" sz="1400"/>
              <a:t>faylı Laravel-də istifadəçi autentifikasiyasının (</a:t>
            </a:r>
            <a:r>
              <a:rPr lang="az-Latn-AZ" sz="1400" b="1"/>
              <a:t>login, logout, session, password reset</a:t>
            </a:r>
            <a:r>
              <a:rPr lang="az-Latn-AZ" sz="1400"/>
              <a:t>) bütün əsas məntiqini idarə edən mərkəzi konfiqurasiyadır.</a:t>
            </a:r>
            <a:endParaRPr lang="en-US" sz="1400"/>
          </a:p>
          <a:p>
            <a:pPr marL="742950" lvl="1" indent="-285750">
              <a:buFont typeface="Wingdings" panose="05000000000000000000" pitchFamily="2" charset="2"/>
              <a:buChar char="q"/>
            </a:pPr>
            <a:r>
              <a:rPr lang="ru-RU" sz="1400"/>
              <a:t> </a:t>
            </a:r>
            <a:r>
              <a:rPr lang="en-US" sz="1400"/>
              <a:t>Kim login ola bilər? (User, Admin və s.)</a:t>
            </a:r>
          </a:p>
          <a:p>
            <a:pPr marL="742950" lvl="1" indent="-285750">
              <a:buFont typeface="Wingdings" panose="05000000000000000000" pitchFamily="2" charset="2"/>
              <a:buChar char="q"/>
            </a:pPr>
            <a:r>
              <a:rPr lang="ru-RU" sz="1400"/>
              <a:t> </a:t>
            </a:r>
            <a:r>
              <a:rPr lang="en-US" sz="1400"/>
              <a:t>Necə login olsun? (session, token, sanctum və s.)</a:t>
            </a:r>
          </a:p>
          <a:p>
            <a:pPr marL="742950" lvl="1" indent="-285750">
              <a:buFont typeface="Wingdings" panose="05000000000000000000" pitchFamily="2" charset="2"/>
              <a:buChar char="q"/>
            </a:pPr>
            <a:r>
              <a:rPr lang="ru-RU" sz="1400"/>
              <a:t> </a:t>
            </a:r>
            <a:r>
              <a:rPr lang="en-US" sz="1400"/>
              <a:t>Haradan oxunsun? (hansı model, hansı cədvəl)</a:t>
            </a:r>
          </a:p>
          <a:p>
            <a:pPr marL="742950" lvl="1" indent="-285750">
              <a:buFont typeface="Wingdings" panose="05000000000000000000" pitchFamily="2" charset="2"/>
              <a:buChar char="q"/>
            </a:pPr>
            <a:r>
              <a:rPr lang="ru-RU" sz="1400"/>
              <a:t> </a:t>
            </a:r>
            <a:r>
              <a:rPr lang="en-US" sz="1400"/>
              <a:t>Şifrə sıfırlama necə işləsin?</a:t>
            </a:r>
          </a:p>
          <a:p>
            <a:pPr marL="742950" lvl="1" indent="-285750">
              <a:buFont typeface="Wingdings" panose="05000000000000000000" pitchFamily="2" charset="2"/>
              <a:buChar char="q"/>
            </a:pPr>
            <a:r>
              <a:rPr lang="en-US" sz="1400"/>
              <a:t>v</a:t>
            </a:r>
            <a:r>
              <a:rPr lang="az-Latn-AZ" sz="1400"/>
              <a:t>ə.s kimi işlərə baxır.</a:t>
            </a:r>
            <a:endParaRPr lang="en-US" sz="1400"/>
          </a:p>
          <a:p>
            <a:endParaRPr lang="az-Latn-AZ" sz="1400"/>
          </a:p>
          <a:p>
            <a:r>
              <a:rPr lang="az-Latn-AZ" sz="1400"/>
              <a:t>Qısaca: </a:t>
            </a:r>
            <a:r>
              <a:rPr lang="az-Latn-AZ" sz="1400" b="1"/>
              <a:t>Authentication system</a:t>
            </a:r>
            <a:r>
              <a:rPr lang="az-Latn-AZ" sz="1400"/>
              <a:t>-in beyni buradadır.</a:t>
            </a:r>
          </a:p>
          <a:p>
            <a:endParaRPr lang="az-Latn-AZ" sz="1400"/>
          </a:p>
          <a:p>
            <a:r>
              <a:rPr lang="az-Latn-AZ" sz="1400"/>
              <a:t>1) </a:t>
            </a:r>
            <a:r>
              <a:rPr lang="en-US" sz="1400"/>
              <a:t>defaults</a:t>
            </a:r>
            <a:r>
              <a:rPr lang="az-Latn-AZ" sz="1400"/>
              <a:t>: Laravel, əgər sən heç nə deməsən varsayılan olaraq nə istifadə edəcəyini buradan bilir.</a:t>
            </a:r>
          </a:p>
          <a:p>
            <a:endParaRPr lang="az-Latn-AZ" sz="1400"/>
          </a:p>
          <a:p>
            <a:endParaRPr lang="az-Latn-AZ" sz="1400"/>
          </a:p>
          <a:p>
            <a:endParaRPr lang="az-Latn-AZ" sz="1400"/>
          </a:p>
          <a:p>
            <a:endParaRPr lang="az-Latn-AZ" sz="1400"/>
          </a:p>
          <a:p>
            <a:endParaRPr lang="az-Latn-AZ" sz="1400"/>
          </a:p>
          <a:p>
            <a:r>
              <a:rPr lang="az-Latn-AZ" sz="1400"/>
              <a:t>Aşağıdakı əmrlərdə əgər guard adı göstərilməzsə, Laravel, </a:t>
            </a:r>
            <a:r>
              <a:rPr lang="az-Latn-AZ" sz="1400" b="1">
                <a:solidFill>
                  <a:srgbClr val="FF0000"/>
                </a:solidFill>
              </a:rPr>
              <a:t>web guard </a:t>
            </a:r>
            <a:r>
              <a:rPr lang="az-Latn-AZ" sz="1400"/>
              <a:t>istifadə edir.</a:t>
            </a:r>
          </a:p>
          <a:p>
            <a:pPr marL="742950" lvl="1" indent="-285750">
              <a:lnSpc>
                <a:spcPct val="150000"/>
              </a:lnSpc>
              <a:buFont typeface="Wingdings" panose="05000000000000000000" pitchFamily="2" charset="2"/>
              <a:buChar char="q"/>
            </a:pPr>
            <a:r>
              <a:rPr lang="en-US" sz="1400"/>
              <a:t>Auth::attempt()</a:t>
            </a:r>
          </a:p>
          <a:p>
            <a:pPr marL="742950" lvl="1" indent="-285750">
              <a:lnSpc>
                <a:spcPct val="150000"/>
              </a:lnSpc>
              <a:buFont typeface="Wingdings" panose="05000000000000000000" pitchFamily="2" charset="2"/>
              <a:buChar char="q"/>
            </a:pPr>
            <a:r>
              <a:rPr lang="en-US" sz="1400"/>
              <a:t>auth()-&gt;user()</a:t>
            </a:r>
          </a:p>
          <a:p>
            <a:pPr marL="742950" lvl="1" indent="-285750">
              <a:lnSpc>
                <a:spcPct val="150000"/>
              </a:lnSpc>
              <a:buFont typeface="Wingdings" panose="05000000000000000000" pitchFamily="2" charset="2"/>
              <a:buChar char="q"/>
            </a:pPr>
            <a:r>
              <a:rPr lang="en-US" sz="1400"/>
              <a:t>@auth</a:t>
            </a:r>
          </a:p>
          <a:p>
            <a:pPr marL="742950" lvl="1" indent="-285750">
              <a:lnSpc>
                <a:spcPct val="150000"/>
              </a:lnSpc>
              <a:buFont typeface="Wingdings" panose="05000000000000000000" pitchFamily="2" charset="2"/>
              <a:buChar char="q"/>
            </a:pPr>
            <a:r>
              <a:rPr lang="en-US" sz="1400"/>
              <a:t>middleware('auth’)</a:t>
            </a:r>
            <a:endParaRPr lang="az-Latn-AZ" sz="1400"/>
          </a:p>
          <a:p>
            <a:endParaRPr lang="az-Latn-AZ" sz="1400"/>
          </a:p>
          <a:p>
            <a:r>
              <a:rPr lang="az-Latn-AZ" sz="1400"/>
              <a:t>Məsələn: </a:t>
            </a:r>
            <a:r>
              <a:rPr lang="az-Latn-AZ" sz="1400" b="1">
                <a:solidFill>
                  <a:srgbClr val="FF0000"/>
                </a:solidFill>
              </a:rPr>
              <a:t>auth()-&gt;user(); </a:t>
            </a:r>
            <a:r>
              <a:rPr lang="az-Latn-AZ" sz="1400"/>
              <a:t>bu avtomatik olaraq </a:t>
            </a:r>
            <a:r>
              <a:rPr lang="en-US" sz="1400"/>
              <a:t>-&gt; </a:t>
            </a:r>
            <a:r>
              <a:rPr lang="en-US" sz="1400" b="1">
                <a:solidFill>
                  <a:srgbClr val="FF0000"/>
                </a:solidFill>
              </a:rPr>
              <a:t>auth('web')-&gt;user(); </a:t>
            </a:r>
            <a:r>
              <a:rPr lang="en-US" sz="1400"/>
              <a:t>kimi</a:t>
            </a:r>
            <a:r>
              <a:rPr lang="az-Latn-AZ" sz="1400"/>
              <a:t> işləyir.</a:t>
            </a:r>
          </a:p>
          <a:p>
            <a:pPr>
              <a:lnSpc>
                <a:spcPct val="150000"/>
              </a:lnSpc>
            </a:pPr>
            <a:r>
              <a:rPr lang="en-US" sz="1400" b="1"/>
              <a:t>auth('web')-&gt;user() </a:t>
            </a:r>
            <a:r>
              <a:rPr lang="en-US" sz="1400"/>
              <a:t>— hazırda web guard ilə sistemə daxil olmuş istifadəçinin (User modelindən) məlumatlarını qaytarır.</a:t>
            </a:r>
            <a:endParaRPr lang="az-Latn-AZ" sz="1400"/>
          </a:p>
          <a:p>
            <a:pPr>
              <a:lnSpc>
                <a:spcPct val="150000"/>
              </a:lnSpc>
            </a:pPr>
            <a:endParaRPr lang="az-Latn-AZ" sz="1400"/>
          </a:p>
          <a:p>
            <a:pPr>
              <a:lnSpc>
                <a:spcPct val="150000"/>
              </a:lnSpc>
            </a:pPr>
            <a:r>
              <a:rPr lang="en-US" sz="1400" b="1"/>
              <a:t>Web guard ilə daxil olmaq</a:t>
            </a:r>
            <a:r>
              <a:rPr lang="en-US" sz="1400"/>
              <a:t>, istifadəçinin </a:t>
            </a:r>
            <a:r>
              <a:rPr lang="en-US" sz="1400" b="1"/>
              <a:t>email/şifrə </a:t>
            </a:r>
            <a:r>
              <a:rPr lang="en-US" sz="1400"/>
              <a:t>ilə login olub məlumatlarının session-da saxlanılmasıdır. Login olduqdan sonra brauzerdə </a:t>
            </a:r>
            <a:r>
              <a:rPr lang="en-US" sz="1400" b="1"/>
              <a:t>session cookie</a:t>
            </a:r>
            <a:r>
              <a:rPr lang="en-US" sz="1400"/>
              <a:t> yaranır və istifadəçi tanınır. Növbəti sorğularda Laravel həmin session-a baxıb istifadəçini avtomatik tanıyır.</a:t>
            </a:r>
            <a:endParaRPr lang="ru-RU" sz="1400"/>
          </a:p>
        </p:txBody>
      </p:sp>
      <p:pic>
        <p:nvPicPr>
          <p:cNvPr id="3" name="Picture 2">
            <a:extLst>
              <a:ext uri="{FF2B5EF4-FFF2-40B4-BE49-F238E27FC236}">
                <a16:creationId xmlns:a16="http://schemas.microsoft.com/office/drawing/2014/main" id="{7B34AA9E-34E5-1F32-62F8-4F22A36A07C6}"/>
              </a:ext>
            </a:extLst>
          </p:cNvPr>
          <p:cNvPicPr>
            <a:picLocks noChangeAspect="1"/>
          </p:cNvPicPr>
          <p:nvPr/>
        </p:nvPicPr>
        <p:blipFill>
          <a:blip r:embed="rId2"/>
          <a:stretch>
            <a:fillRect/>
          </a:stretch>
        </p:blipFill>
        <p:spPr>
          <a:xfrm>
            <a:off x="0" y="2431129"/>
            <a:ext cx="1882303" cy="838273"/>
          </a:xfrm>
          <a:prstGeom prst="rect">
            <a:avLst/>
          </a:prstGeom>
        </p:spPr>
      </p:pic>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124754"/>
          </a:xfrm>
          <a:prstGeom prst="rect">
            <a:avLst/>
          </a:prstGeom>
          <a:noFill/>
        </p:spPr>
        <p:txBody>
          <a:bodyPr wrap="square">
            <a:spAutoFit/>
          </a:bodyPr>
          <a:lstStyle/>
          <a:p>
            <a:r>
              <a:rPr lang="az-Latn-AZ" sz="1400"/>
              <a:t>2) </a:t>
            </a:r>
            <a:r>
              <a:rPr lang="az-Latn-AZ" sz="1400" b="1"/>
              <a:t>guards</a:t>
            </a:r>
            <a:r>
              <a:rPr lang="az-Latn-AZ" sz="1400"/>
              <a:t> = istifadəçinin sistemə necə giriş etdiyini idarə edən mexanizm</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driver =&gt; session</a:t>
            </a:r>
            <a:r>
              <a:rPr lang="az-Latn-AZ" sz="1400" b="1">
                <a:solidFill>
                  <a:srgbClr val="FF0000"/>
                </a:solidFill>
              </a:rPr>
              <a:t> </a:t>
            </a:r>
            <a:r>
              <a:rPr lang="az-Latn-AZ" sz="1400"/>
              <a:t>o deməkdir ki:</a:t>
            </a:r>
          </a:p>
          <a:p>
            <a:pPr marL="742950" lvl="1" indent="-285750">
              <a:buFont typeface="Wingdings" panose="05000000000000000000" pitchFamily="2" charset="2"/>
              <a:buChar char="q"/>
            </a:pPr>
            <a:r>
              <a:rPr lang="en-US" sz="1400"/>
              <a:t>Login session üzərində saxlanılır</a:t>
            </a:r>
          </a:p>
          <a:p>
            <a:pPr marL="742950" lvl="1" indent="-285750">
              <a:buFont typeface="Wingdings" panose="05000000000000000000" pitchFamily="2" charset="2"/>
              <a:buChar char="q"/>
            </a:pPr>
            <a:r>
              <a:rPr lang="en-US" sz="1400"/>
              <a:t>Browser-based sistemlər üçün idealdır</a:t>
            </a:r>
          </a:p>
          <a:p>
            <a:pPr marL="742950" lvl="1" indent="-285750">
              <a:buFont typeface="Wingdings" panose="05000000000000000000" pitchFamily="2" charset="2"/>
              <a:buChar char="q"/>
            </a:pPr>
            <a:r>
              <a:rPr lang="en-US" sz="1400"/>
              <a:t>Cookie + session işləyir</a:t>
            </a:r>
            <a:endParaRPr lang="az-Latn-AZ" sz="1400"/>
          </a:p>
          <a:p>
            <a:endParaRPr lang="az-Latn-AZ" sz="1400"/>
          </a:p>
          <a:p>
            <a:r>
              <a:rPr lang="en-US" sz="1400" b="1">
                <a:solidFill>
                  <a:srgbClr val="FF0000"/>
                </a:solidFill>
              </a:rPr>
              <a:t>provider =&gt; users</a:t>
            </a:r>
            <a:r>
              <a:rPr lang="az-Latn-AZ" sz="1400" b="1">
                <a:solidFill>
                  <a:srgbClr val="FF0000"/>
                </a:solidFill>
              </a:rPr>
              <a:t> </a:t>
            </a:r>
            <a:r>
              <a:rPr lang="az-Latn-AZ" sz="1400"/>
              <a:t>o deməkdir ki:</a:t>
            </a:r>
          </a:p>
          <a:p>
            <a:pPr marL="742950" lvl="1" indent="-285750">
              <a:buFont typeface="Wingdings" panose="05000000000000000000" pitchFamily="2" charset="2"/>
              <a:buChar char="q"/>
            </a:pPr>
            <a:r>
              <a:rPr lang="en-US" sz="1400"/>
              <a:t>Bu</a:t>
            </a:r>
            <a:r>
              <a:rPr lang="az-Latn-AZ" sz="1400"/>
              <a:t>,</a:t>
            </a:r>
            <a:r>
              <a:rPr lang="en-US" sz="1400"/>
              <a:t> guard istifadəçini haradan tapsın? sualının cavabıdır.</a:t>
            </a:r>
          </a:p>
          <a:p>
            <a:endParaRPr lang="az-Latn-AZ" sz="1400"/>
          </a:p>
          <a:p>
            <a:r>
              <a:rPr lang="en-US" sz="1400" b="1">
                <a:solidFill>
                  <a:srgbClr val="00B050"/>
                </a:solidFill>
              </a:rPr>
              <a:t>Niyə admin guard yaradılır?</a:t>
            </a:r>
            <a:endParaRPr lang="az-Latn-AZ" sz="1400" b="1">
              <a:solidFill>
                <a:srgbClr val="00B050"/>
              </a:solidFill>
            </a:endParaRPr>
          </a:p>
          <a:p>
            <a:pPr marL="742950" lvl="1" indent="-285750">
              <a:buFont typeface="Wingdings" panose="05000000000000000000" pitchFamily="2" charset="2"/>
              <a:buChar char="q"/>
            </a:pPr>
            <a:r>
              <a:rPr lang="en-US" sz="1400" b="1"/>
              <a:t>web</a:t>
            </a:r>
            <a:r>
              <a:rPr lang="en-US" sz="1400"/>
              <a:t> → adi istifadəçi</a:t>
            </a:r>
          </a:p>
          <a:p>
            <a:pPr marL="742950" lvl="1" indent="-285750">
              <a:buFont typeface="Wingdings" panose="05000000000000000000" pitchFamily="2" charset="2"/>
              <a:buChar char="q"/>
            </a:pPr>
            <a:r>
              <a:rPr lang="en-US" sz="1400" b="1"/>
              <a:t>admin</a:t>
            </a:r>
            <a:r>
              <a:rPr lang="en-US" sz="1400"/>
              <a:t> → admin istifadəçi</a:t>
            </a:r>
            <a:endParaRPr lang="az-Latn-AZ" sz="1400"/>
          </a:p>
          <a:p>
            <a:pPr marL="742950" lvl="1" indent="-285750">
              <a:buFont typeface="Wingdings" panose="05000000000000000000" pitchFamily="2" charset="2"/>
              <a:buChar char="q"/>
            </a:pPr>
            <a:endParaRPr lang="az-Latn-AZ" sz="1400"/>
          </a:p>
          <a:p>
            <a:r>
              <a:rPr lang="az-Latn-AZ" sz="1400"/>
              <a:t>Bunların hər ikisi eyni </a:t>
            </a:r>
            <a:r>
              <a:rPr lang="az-Latn-AZ" sz="1400" b="1"/>
              <a:t>users</a:t>
            </a:r>
            <a:r>
              <a:rPr lang="az-Latn-AZ" sz="1400"/>
              <a:t> modelini istifadə edir, amma məqsəd budur ki, admin login-ini ayrıca idarə edək : </a:t>
            </a:r>
            <a:r>
              <a:rPr lang="az-Latn-AZ" sz="1400" b="1">
                <a:solidFill>
                  <a:srgbClr val="FF0000"/>
                </a:solidFill>
              </a:rPr>
              <a:t>auth('admin')-&gt;check();</a:t>
            </a:r>
          </a:p>
          <a:p>
            <a:r>
              <a:rPr lang="en-US" sz="1400"/>
              <a:t>Bu bizə icazə verir ki, </a:t>
            </a:r>
            <a:r>
              <a:rPr lang="az-Latn-AZ" sz="1400"/>
              <a:t>  </a:t>
            </a:r>
            <a:r>
              <a:rPr lang="en-US" sz="1400" b="1" u="sng"/>
              <a:t>fərqli middleware</a:t>
            </a:r>
            <a:r>
              <a:rPr lang="en-US" sz="1400" b="1"/>
              <a:t>,    </a:t>
            </a:r>
            <a:r>
              <a:rPr lang="en-US" sz="1400" b="1" u="sng"/>
              <a:t>fərqli login səhifəsi</a:t>
            </a:r>
            <a:r>
              <a:rPr lang="en-US" sz="1400" b="1"/>
              <a:t>,    </a:t>
            </a:r>
            <a:r>
              <a:rPr lang="en-US" sz="1400" b="1" u="sng"/>
              <a:t>fərqli policy / icazələr</a:t>
            </a:r>
            <a:r>
              <a:rPr lang="en-US" sz="1400" b="1"/>
              <a:t>   </a:t>
            </a:r>
            <a:r>
              <a:rPr lang="en-US" sz="1400"/>
              <a:t>yaradaq.</a:t>
            </a:r>
            <a:endParaRPr lang="az-Latn-AZ" sz="1400"/>
          </a:p>
          <a:p>
            <a:endParaRPr lang="ru-RU" sz="1400"/>
          </a:p>
        </p:txBody>
      </p:sp>
      <p:pic>
        <p:nvPicPr>
          <p:cNvPr id="3" name="Picture 2">
            <a:extLst>
              <a:ext uri="{FF2B5EF4-FFF2-40B4-BE49-F238E27FC236}">
                <a16:creationId xmlns:a16="http://schemas.microsoft.com/office/drawing/2014/main" id="{7DECFAA1-FE61-C1B5-3312-FEC00E50762C}"/>
              </a:ext>
            </a:extLst>
          </p:cNvPr>
          <p:cNvPicPr>
            <a:picLocks noChangeAspect="1"/>
          </p:cNvPicPr>
          <p:nvPr/>
        </p:nvPicPr>
        <p:blipFill>
          <a:blip r:embed="rId2"/>
          <a:stretch>
            <a:fillRect/>
          </a:stretch>
        </p:blipFill>
        <p:spPr>
          <a:xfrm>
            <a:off x="0" y="375821"/>
            <a:ext cx="2103302" cy="2286198"/>
          </a:xfrm>
          <a:prstGeom prst="rect">
            <a:avLst/>
          </a:prstGeom>
        </p:spPr>
      </p:pic>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r>
              <a:rPr lang="az-Latn-AZ" sz="1400"/>
              <a:t>3) </a:t>
            </a:r>
            <a:r>
              <a:rPr lang="az-Latn-AZ" sz="1400" b="1"/>
              <a:t>providers</a:t>
            </a:r>
            <a:r>
              <a:rPr lang="az-Latn-AZ" sz="1400"/>
              <a:t> = istifadəçi məlumatı haradan oxunur (hansı modeldən oxunur) bunu təyin edir. </a:t>
            </a:r>
          </a:p>
          <a:p>
            <a:endParaRPr lang="az-Latn-AZ" sz="1400"/>
          </a:p>
          <a:p>
            <a:r>
              <a:rPr lang="en-US" sz="1400"/>
              <a:t>Yəni: “Login zamanı user-i haradan tapım</a:t>
            </a:r>
            <a:r>
              <a:rPr lang="az-Latn-AZ" sz="1400"/>
              <a:t>, bunu idarə edir.</a:t>
            </a:r>
            <a:r>
              <a:rPr lang="en-US" sz="1400"/>
              <a: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Əgər sabah </a:t>
            </a:r>
            <a:r>
              <a:rPr lang="en-US" sz="1400" b="1"/>
              <a:t>Admin</a:t>
            </a:r>
            <a:r>
              <a:rPr lang="en-US" sz="1400"/>
              <a:t> üçün ayrı cədvəl yaratsan onda providers içində ayrıca belə də yaza bilərsiz:</a:t>
            </a:r>
            <a:endParaRPr lang="ru-RU" sz="1400"/>
          </a:p>
        </p:txBody>
      </p:sp>
      <p:pic>
        <p:nvPicPr>
          <p:cNvPr id="3" name="Picture 2">
            <a:extLst>
              <a:ext uri="{FF2B5EF4-FFF2-40B4-BE49-F238E27FC236}">
                <a16:creationId xmlns:a16="http://schemas.microsoft.com/office/drawing/2014/main" id="{90DC9756-F4EF-0454-B062-B99BC3B55FAC}"/>
              </a:ext>
            </a:extLst>
          </p:cNvPr>
          <p:cNvPicPr>
            <a:picLocks noChangeAspect="1"/>
          </p:cNvPicPr>
          <p:nvPr/>
        </p:nvPicPr>
        <p:blipFill>
          <a:blip r:embed="rId2"/>
          <a:stretch>
            <a:fillRect/>
          </a:stretch>
        </p:blipFill>
        <p:spPr>
          <a:xfrm>
            <a:off x="0" y="775916"/>
            <a:ext cx="2804403" cy="1242168"/>
          </a:xfrm>
          <a:prstGeom prst="rect">
            <a:avLst/>
          </a:prstGeom>
        </p:spPr>
      </p:pic>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fayl Laravel-ə deyir ki: hansı </a:t>
            </a:r>
            <a:r>
              <a:rPr lang="az-Latn-AZ" b="1"/>
              <a:t>route</a:t>
            </a:r>
            <a:r>
              <a:rPr lang="az-Latn-AZ"/>
              <a:t> faylı hansı middleware-lə və hansı şərtlərlə yüklənsin.</a:t>
            </a:r>
          </a:p>
          <a:p>
            <a:endParaRPr lang="az-Latn-AZ"/>
          </a:p>
          <a:p>
            <a:r>
              <a:rPr lang="az-Latn-AZ"/>
              <a:t>Əks halda</a:t>
            </a:r>
            <a:r>
              <a:rPr lang="en-US"/>
              <a:t> </a:t>
            </a:r>
            <a:r>
              <a:rPr lang="en-US" b="1"/>
              <a:t>web.php </a:t>
            </a:r>
            <a:r>
              <a:rPr lang="az-Latn-AZ"/>
              <a:t>faylında olan </a:t>
            </a:r>
            <a:r>
              <a:rPr lang="az-Latn-AZ" b="1"/>
              <a:t>admin.php </a:t>
            </a:r>
            <a:r>
              <a:rPr lang="az-Latn-AZ"/>
              <a:t>istifadə edilə bilməz.</a:t>
            </a:r>
            <a:endParaRPr lang="ru-RU"/>
          </a:p>
        </p:txBody>
      </p:sp>
      <p:pic>
        <p:nvPicPr>
          <p:cNvPr id="6" name="Picture 5">
            <a:extLst>
              <a:ext uri="{FF2B5EF4-FFF2-40B4-BE49-F238E27FC236}">
                <a16:creationId xmlns:a16="http://schemas.microsoft.com/office/drawing/2014/main" id="{25D849FD-B0A1-9D55-8952-AE5420823F0A}"/>
              </a:ext>
            </a:extLst>
          </p:cNvPr>
          <p:cNvPicPr>
            <a:picLocks noChangeAspect="1"/>
          </p:cNvPicPr>
          <p:nvPr/>
        </p:nvPicPr>
        <p:blipFill>
          <a:blip r:embed="rId2"/>
          <a:stretch>
            <a:fillRect/>
          </a:stretch>
        </p:blipFill>
        <p:spPr>
          <a:xfrm>
            <a:off x="4266513" y="1386366"/>
            <a:ext cx="7925487" cy="5471634"/>
          </a:xfrm>
          <a:prstGeom prst="rect">
            <a:avLst/>
          </a:prstGeom>
        </p:spPr>
      </p:pic>
      <p:pic>
        <p:nvPicPr>
          <p:cNvPr id="3" name="Picture 2">
            <a:extLst>
              <a:ext uri="{FF2B5EF4-FFF2-40B4-BE49-F238E27FC236}">
                <a16:creationId xmlns:a16="http://schemas.microsoft.com/office/drawing/2014/main" id="{1EA08FE0-FF40-4630-CA42-509C4AF12A80}"/>
              </a:ext>
            </a:extLst>
          </p:cNvPr>
          <p:cNvPicPr>
            <a:picLocks noChangeAspect="1"/>
          </p:cNvPicPr>
          <p:nvPr/>
        </p:nvPicPr>
        <p:blipFill>
          <a:blip r:embed="rId3"/>
          <a:stretch>
            <a:fillRect/>
          </a:stretch>
        </p:blipFill>
        <p:spPr>
          <a:xfrm>
            <a:off x="0" y="923330"/>
            <a:ext cx="1872515" cy="1921470"/>
          </a:xfrm>
          <a:prstGeom prst="rect">
            <a:avLst/>
          </a:prstGeom>
        </p:spPr>
      </p:pic>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en-US" sz="1400" b="1">
                <a:solidFill>
                  <a:srgbClr val="FF0000"/>
                </a:solidFill>
              </a:rPr>
              <a:t>php artisan make:middleware RedirectIfAdminAuthenticated</a:t>
            </a:r>
            <a:r>
              <a:rPr lang="az-Latn-AZ" sz="1400" b="1">
                <a:solidFill>
                  <a:srgbClr val="FF0000"/>
                </a:solidFill>
              </a:rPr>
              <a:t> </a:t>
            </a:r>
            <a:r>
              <a:rPr lang="az-Latn-AZ" sz="1400"/>
              <a:t>- Bu middleware, artıq admin olaraq login olmuş istifadəçinin yenidən login səhifəsinə daxil olmasının qarşısını alır. Əgər admin authenticated-dirsə, onu avtomatik olaraq admin dashboard-a yönləndirir.</a:t>
            </a:r>
          </a:p>
          <a:p>
            <a:endParaRPr lang="az-Latn-AZ" sz="1400"/>
          </a:p>
          <a:p>
            <a:r>
              <a:rPr lang="az-Latn-AZ" sz="1400" b="1"/>
              <a:t>Auth::guard(</a:t>
            </a:r>
            <a:r>
              <a:rPr lang="en-US" sz="1400" b="1"/>
              <a:t>‘admin’</a:t>
            </a:r>
            <a:r>
              <a:rPr lang="az-Latn-AZ" sz="1400" b="1"/>
              <a:t>)</a:t>
            </a:r>
            <a:r>
              <a:rPr lang="en-US" sz="1400" b="1"/>
              <a:t> </a:t>
            </a:r>
            <a:r>
              <a:rPr lang="az-Latn-AZ" sz="1400"/>
              <a:t>– Bu sətr istifadəçi artıq admin olaraq login olubmu sualına cavab verir. Yəni login ETDİKDƏN SONRAKI vəziyyəti yoxlayır, route-u yoxlamır. </a:t>
            </a:r>
          </a:p>
          <a:p>
            <a:endParaRPr lang="az-Latn-AZ" sz="1400"/>
          </a:p>
          <a:p>
            <a:r>
              <a:rPr lang="az-Latn-AZ" sz="1400"/>
              <a:t>“Əgər admin artıq login olubsa, login səhifəsində dayanma — dashboard-a at”</a:t>
            </a:r>
          </a:p>
          <a:p>
            <a:endParaRPr lang="az-Latn-AZ" sz="1400"/>
          </a:p>
          <a:p>
            <a:endParaRPr lang="az-Latn-AZ" sz="1400"/>
          </a:p>
        </p:txBody>
      </p:sp>
      <p:pic>
        <p:nvPicPr>
          <p:cNvPr id="3" name="Picture 2">
            <a:extLst>
              <a:ext uri="{FF2B5EF4-FFF2-40B4-BE49-F238E27FC236}">
                <a16:creationId xmlns:a16="http://schemas.microsoft.com/office/drawing/2014/main" id="{A5278125-3D47-745D-97E1-1715F89DF40F}"/>
              </a:ext>
            </a:extLst>
          </p:cNvPr>
          <p:cNvPicPr>
            <a:picLocks noChangeAspect="1"/>
          </p:cNvPicPr>
          <p:nvPr/>
        </p:nvPicPr>
        <p:blipFill>
          <a:blip r:embed="rId2"/>
          <a:stretch>
            <a:fillRect/>
          </a:stretch>
        </p:blipFill>
        <p:spPr>
          <a:xfrm>
            <a:off x="5689600" y="1683911"/>
            <a:ext cx="6500778" cy="5174089"/>
          </a:xfrm>
          <a:prstGeom prst="rect">
            <a:avLst/>
          </a:prstGeom>
        </p:spPr>
      </p:pic>
      <p:pic>
        <p:nvPicPr>
          <p:cNvPr id="6" name="Picture 5">
            <a:extLst>
              <a:ext uri="{FF2B5EF4-FFF2-40B4-BE49-F238E27FC236}">
                <a16:creationId xmlns:a16="http://schemas.microsoft.com/office/drawing/2014/main" id="{AEAD55D1-74C6-C1C7-F95F-9029CB6D8A43}"/>
              </a:ext>
            </a:extLst>
          </p:cNvPr>
          <p:cNvPicPr>
            <a:picLocks noChangeAspect="1"/>
          </p:cNvPicPr>
          <p:nvPr/>
        </p:nvPicPr>
        <p:blipFill>
          <a:blip r:embed="rId3"/>
          <a:stretch>
            <a:fillRect/>
          </a:stretch>
        </p:blipFill>
        <p:spPr>
          <a:xfrm>
            <a:off x="0" y="2841912"/>
            <a:ext cx="2514818" cy="4016088"/>
          </a:xfrm>
          <a:prstGeom prst="rect">
            <a:avLst/>
          </a:prstGeom>
        </p:spPr>
      </p:pic>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663363"/>
          </a:xfrm>
          <a:prstGeom prst="rect">
            <a:avLst/>
          </a:prstGeom>
          <a:noFill/>
        </p:spPr>
        <p:txBody>
          <a:bodyPr wrap="square">
            <a:spAutoFit/>
          </a:bodyPr>
          <a:lstStyle/>
          <a:p>
            <a:r>
              <a:rPr lang="en-US" sz="1400" b="1">
                <a:solidFill>
                  <a:srgbClr val="FF0000"/>
                </a:solidFill>
              </a:rPr>
              <a:t>php artisan make:middleware AdminAuthenticate</a:t>
            </a:r>
            <a:r>
              <a:rPr lang="az-Latn-AZ" sz="1400" b="1">
                <a:solidFill>
                  <a:srgbClr val="FF0000"/>
                </a:solidFill>
              </a:rPr>
              <a:t> </a:t>
            </a:r>
            <a:r>
              <a:rPr lang="az-Latn-AZ" sz="1400"/>
              <a:t>- Bu middleware, admin guard üzərindən istifadəçinin login olub-olmadığını yoxlayır. Əgər admin login olmayıbsa, onu admin login səhifəsinə yönləndirir və admin panelə girişi bloklayır.</a:t>
            </a:r>
          </a:p>
          <a:p>
            <a:endParaRPr lang="az-Latn-AZ" sz="1400"/>
          </a:p>
          <a:p>
            <a:r>
              <a:rPr lang="az-Latn-AZ" sz="1400"/>
              <a:t>Admin login olmayıbsa nida simvolu ilə birlikd TRUE əldə edirik.</a:t>
            </a:r>
            <a:br>
              <a:rPr lang="en-US" sz="1400"/>
            </a:br>
            <a:br>
              <a:rPr lang="en-US" sz="1400"/>
            </a:br>
            <a:endParaRPr lang="az-Latn-AZ" sz="1400"/>
          </a:p>
          <a:p>
            <a:endParaRPr lang="az-Latn-AZ" sz="1400"/>
          </a:p>
          <a:p>
            <a:pPr marL="285750" indent="-285750">
              <a:lnSpc>
                <a:spcPct val="150000"/>
              </a:lnSpc>
              <a:buFont typeface="Wingdings" panose="05000000000000000000" pitchFamily="2" charset="2"/>
              <a:buChar char="q"/>
            </a:pPr>
            <a:r>
              <a:rPr lang="en-US" sz="1400"/>
              <a:t>if (true) işləyir</a:t>
            </a:r>
          </a:p>
          <a:p>
            <a:pPr marL="285750" indent="-285750">
              <a:lnSpc>
                <a:spcPct val="150000"/>
              </a:lnSpc>
              <a:buFont typeface="Wingdings" panose="05000000000000000000" pitchFamily="2" charset="2"/>
              <a:buChar char="q"/>
            </a:pPr>
            <a:r>
              <a:rPr lang="en-US" sz="1400" b="1"/>
              <a:t>admin.login </a:t>
            </a:r>
            <a:r>
              <a:rPr lang="en-US" sz="1400"/>
              <a:t>route-una redirect edir</a:t>
            </a:r>
          </a:p>
          <a:p>
            <a:pPr marL="285750" indent="-285750">
              <a:lnSpc>
                <a:spcPct val="150000"/>
              </a:lnSpc>
              <a:buFont typeface="Wingdings" panose="05000000000000000000" pitchFamily="2" charset="2"/>
              <a:buChar char="q"/>
            </a:pPr>
            <a:r>
              <a:rPr lang="en-US" sz="1400"/>
              <a:t>dashboard, categories, orders və s. AÇILMIR</a:t>
            </a:r>
            <a:endParaRPr lang="az-Latn-AZ" sz="1400"/>
          </a:p>
          <a:p>
            <a:endParaRPr lang="az-Latn-AZ" sz="1400"/>
          </a:p>
          <a:p>
            <a:endParaRPr lang="az-Latn-AZ" sz="1400"/>
          </a:p>
          <a:p>
            <a:r>
              <a:rPr lang="az-Latn-AZ" sz="1400"/>
              <a:t>Admin login olubsa nida simvolu ilə birlikd FALSE əldə edirik.</a:t>
            </a:r>
            <a:br>
              <a:rPr lang="en-US" sz="1400"/>
            </a:br>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a:t>if (false) </a:t>
            </a:r>
            <a:r>
              <a:rPr lang="az-Latn-AZ" sz="1400"/>
              <a:t>olur</a:t>
            </a:r>
            <a:endParaRPr lang="en-US" sz="1400"/>
          </a:p>
          <a:p>
            <a:pPr marL="285750" indent="-285750">
              <a:lnSpc>
                <a:spcPct val="150000"/>
              </a:lnSpc>
              <a:buFont typeface="Wingdings" panose="05000000000000000000" pitchFamily="2" charset="2"/>
              <a:buChar char="q"/>
            </a:pPr>
            <a:r>
              <a:rPr lang="en-US" sz="1400"/>
              <a:t>redirect </a:t>
            </a:r>
            <a:r>
              <a:rPr lang="az-Latn-AZ" sz="1400"/>
              <a:t>işləmir</a:t>
            </a:r>
            <a:endParaRPr lang="en-US" sz="1400"/>
          </a:p>
          <a:p>
            <a:pPr marL="285750" indent="-285750">
              <a:lnSpc>
                <a:spcPct val="150000"/>
              </a:lnSpc>
              <a:buFont typeface="Wingdings" panose="05000000000000000000" pitchFamily="2" charset="2"/>
              <a:buChar char="q"/>
            </a:pPr>
            <a:r>
              <a:rPr lang="en-US" sz="1400"/>
              <a:t>request davam edir</a:t>
            </a:r>
            <a:r>
              <a:rPr lang="az-Latn-AZ" sz="1400"/>
              <a:t> (</a:t>
            </a:r>
            <a:r>
              <a:rPr lang="az-Latn-AZ" sz="1400" b="1"/>
              <a:t>return $next($request)</a:t>
            </a:r>
            <a:r>
              <a:rPr lang="az-Latn-AZ" sz="1400"/>
              <a:t>)</a:t>
            </a:r>
            <a:r>
              <a:rPr lang="en-US" sz="1400"/>
              <a:t> → dashboard, categories, orders AÇILIR</a:t>
            </a:r>
            <a:endParaRPr lang="az-Latn-AZ" sz="1400"/>
          </a:p>
          <a:p>
            <a:endParaRPr lang="az-Latn-AZ" sz="1400"/>
          </a:p>
          <a:p>
            <a:pPr>
              <a:lnSpc>
                <a:spcPct val="150000"/>
              </a:lnSpc>
            </a:pPr>
            <a:r>
              <a:rPr lang="az-Latn-AZ" sz="1400"/>
              <a:t>Bu guard sadəcə admin.php faylında mövcud olan routlar üçün keçərlidir:</a:t>
            </a:r>
          </a:p>
          <a:p>
            <a:pPr marL="742950" lvl="1" indent="-285750">
              <a:buFont typeface="Arial" panose="020B0604020202020204" pitchFamily="34" charset="0"/>
              <a:buChar char="•"/>
            </a:pPr>
            <a:r>
              <a:rPr lang="az-Latn-AZ" sz="1400"/>
              <a:t>Əgər giriş edən admin deyilsə bu rout bizə </a:t>
            </a:r>
            <a:r>
              <a:rPr lang="az-Latn-AZ" sz="1400" b="1"/>
              <a:t>NOT FOUND</a:t>
            </a:r>
            <a:r>
              <a:rPr lang="az-Latn-AZ" sz="1400"/>
              <a:t> qaytarır: </a:t>
            </a:r>
          </a:p>
          <a:p>
            <a:pPr marL="1200150" lvl="2" indent="-285750">
              <a:buFont typeface="Wingdings" panose="05000000000000000000" pitchFamily="2" charset="2"/>
              <a:buChar char="§"/>
            </a:pPr>
            <a:r>
              <a:rPr lang="en-US" sz="1400">
                <a:hlinkClick r:id="rId2"/>
              </a:rPr>
              <a:t>http://shopenhood.test/admin/dashboarddddd</a:t>
            </a:r>
            <a:br>
              <a:rPr lang="az-Latn-AZ" sz="1400"/>
            </a:br>
            <a:endParaRPr lang="az-Latn-AZ" sz="1400"/>
          </a:p>
          <a:p>
            <a:pPr marL="742950" lvl="1" indent="-285750">
              <a:buFont typeface="Arial" panose="020B0604020202020204" pitchFamily="34" charset="0"/>
              <a:buChar char="•"/>
            </a:pPr>
            <a:r>
              <a:rPr lang="az-Latn-AZ" sz="1400"/>
              <a:t>Əgər giriş edən admin deyilsə bu rout bizi </a:t>
            </a:r>
            <a:r>
              <a:rPr lang="az-Latn-AZ" sz="1400" b="1"/>
              <a:t>admin.login</a:t>
            </a:r>
            <a:r>
              <a:rPr lang="az-Latn-AZ" sz="1400"/>
              <a:t> səhifəsinə atır: </a:t>
            </a:r>
          </a:p>
          <a:p>
            <a:pPr marL="1200150" lvl="2" indent="-285750">
              <a:buFont typeface="Wingdings" panose="05000000000000000000" pitchFamily="2" charset="2"/>
              <a:buChar char="§"/>
            </a:pPr>
            <a:r>
              <a:rPr lang="az-Latn-AZ" sz="1400">
                <a:hlinkClick r:id="rId3"/>
              </a:rPr>
              <a:t>http://shopenhood.test/admin/dashboard</a:t>
            </a:r>
            <a:endParaRPr lang="az-Latn-AZ" sz="1400"/>
          </a:p>
          <a:p>
            <a:endParaRPr lang="en-US" sz="1400"/>
          </a:p>
        </p:txBody>
      </p:sp>
      <p:pic>
        <p:nvPicPr>
          <p:cNvPr id="4" name="Picture 3">
            <a:extLst>
              <a:ext uri="{FF2B5EF4-FFF2-40B4-BE49-F238E27FC236}">
                <a16:creationId xmlns:a16="http://schemas.microsoft.com/office/drawing/2014/main" id="{4171C51F-7BCF-9C38-603A-CE2962A97E83}"/>
              </a:ext>
            </a:extLst>
          </p:cNvPr>
          <p:cNvPicPr>
            <a:picLocks noChangeAspect="1"/>
          </p:cNvPicPr>
          <p:nvPr/>
        </p:nvPicPr>
        <p:blipFill>
          <a:blip r:embed="rId4"/>
          <a:stretch>
            <a:fillRect/>
          </a:stretch>
        </p:blipFill>
        <p:spPr>
          <a:xfrm>
            <a:off x="7006960" y="2844800"/>
            <a:ext cx="5183417" cy="4013199"/>
          </a:xfrm>
          <a:prstGeom prst="rect">
            <a:avLst/>
          </a:prstGeom>
        </p:spPr>
      </p:pic>
      <p:pic>
        <p:nvPicPr>
          <p:cNvPr id="7" name="Picture 6">
            <a:extLst>
              <a:ext uri="{FF2B5EF4-FFF2-40B4-BE49-F238E27FC236}">
                <a16:creationId xmlns:a16="http://schemas.microsoft.com/office/drawing/2014/main" id="{D4547B50-726A-CFAC-BBD9-772BD459FFB5}"/>
              </a:ext>
            </a:extLst>
          </p:cNvPr>
          <p:cNvPicPr>
            <a:picLocks noChangeAspect="1"/>
          </p:cNvPicPr>
          <p:nvPr/>
        </p:nvPicPr>
        <p:blipFill>
          <a:blip r:embed="rId5"/>
          <a:stretch>
            <a:fillRect/>
          </a:stretch>
        </p:blipFill>
        <p:spPr>
          <a:xfrm>
            <a:off x="0" y="918185"/>
            <a:ext cx="2773920" cy="571550"/>
          </a:xfrm>
          <a:prstGeom prst="rect">
            <a:avLst/>
          </a:prstGeom>
        </p:spPr>
      </p:pic>
      <p:pic>
        <p:nvPicPr>
          <p:cNvPr id="9" name="Picture 8">
            <a:extLst>
              <a:ext uri="{FF2B5EF4-FFF2-40B4-BE49-F238E27FC236}">
                <a16:creationId xmlns:a16="http://schemas.microsoft.com/office/drawing/2014/main" id="{05FE3BA4-CACF-96A1-0D7D-7396AF11518C}"/>
              </a:ext>
            </a:extLst>
          </p:cNvPr>
          <p:cNvPicPr>
            <a:picLocks noChangeAspect="1"/>
          </p:cNvPicPr>
          <p:nvPr/>
        </p:nvPicPr>
        <p:blipFill>
          <a:blip r:embed="rId6"/>
          <a:stretch>
            <a:fillRect/>
          </a:stretch>
        </p:blipFill>
        <p:spPr>
          <a:xfrm>
            <a:off x="0" y="3173710"/>
            <a:ext cx="3313052" cy="571550"/>
          </a:xfrm>
          <a:prstGeom prst="rect">
            <a:avLst/>
          </a:prstGeom>
        </p:spPr>
      </p:pic>
    </p:spTree>
    <p:extLst>
      <p:ext uri="{BB962C8B-B14F-4D97-AF65-F5344CB8AC3E}">
        <p14:creationId xmlns:p14="http://schemas.microsoft.com/office/powerpoint/2010/main" val="28465338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en-US" sz="1400" b="1">
                <a:solidFill>
                  <a:srgbClr val="FF0000"/>
                </a:solidFill>
              </a:rPr>
              <a:t>php artisan make:middleware CheckUserRole</a:t>
            </a:r>
            <a:r>
              <a:rPr lang="az-Latn-AZ" sz="1400" b="1">
                <a:solidFill>
                  <a:srgbClr val="FF0000"/>
                </a:solidFill>
              </a:rPr>
              <a:t> </a:t>
            </a:r>
            <a:r>
              <a:rPr lang="az-Latn-AZ" sz="1400"/>
              <a:t>– Bu middleware authenticated, istifadəçinin rolunu (məsələn: admin) yoxlayır. İcazəsi olmayan rol aşkar edilərsə, həmin route-a girişə icazə vermir.</a:t>
            </a:r>
          </a:p>
          <a:p>
            <a:endParaRPr lang="az-Latn-AZ" sz="1400"/>
          </a:p>
          <a:p>
            <a:r>
              <a:rPr lang="az-Latn-AZ" sz="1400"/>
              <a:t>Əgər rol uyğun olarsa növbəti səhifə açılır: </a:t>
            </a:r>
            <a:r>
              <a:rPr lang="az-Latn-AZ" sz="1400" b="1"/>
              <a:t>return $next($request);</a:t>
            </a:r>
          </a:p>
          <a:p>
            <a:endParaRPr lang="az-Latn-AZ" sz="1400"/>
          </a:p>
        </p:txBody>
      </p:sp>
      <p:pic>
        <p:nvPicPr>
          <p:cNvPr id="3" name="Picture 2">
            <a:extLst>
              <a:ext uri="{FF2B5EF4-FFF2-40B4-BE49-F238E27FC236}">
                <a16:creationId xmlns:a16="http://schemas.microsoft.com/office/drawing/2014/main" id="{976EFACD-B8BD-DADF-3DD6-AF6D118769C9}"/>
              </a:ext>
            </a:extLst>
          </p:cNvPr>
          <p:cNvPicPr>
            <a:picLocks noChangeAspect="1"/>
          </p:cNvPicPr>
          <p:nvPr/>
        </p:nvPicPr>
        <p:blipFill>
          <a:blip r:embed="rId2"/>
          <a:stretch>
            <a:fillRect/>
          </a:stretch>
        </p:blipFill>
        <p:spPr>
          <a:xfrm>
            <a:off x="4836160" y="1400441"/>
            <a:ext cx="7355840" cy="5457559"/>
          </a:xfrm>
          <a:prstGeom prst="rect">
            <a:avLst/>
          </a:prstGeom>
        </p:spPr>
      </p:pic>
      <p:grpSp>
        <p:nvGrpSpPr>
          <p:cNvPr id="9" name="Group 8">
            <a:extLst>
              <a:ext uri="{FF2B5EF4-FFF2-40B4-BE49-F238E27FC236}">
                <a16:creationId xmlns:a16="http://schemas.microsoft.com/office/drawing/2014/main" id="{EE56E62C-2051-CDD3-9A53-32F50FB2F390}"/>
              </a:ext>
            </a:extLst>
          </p:cNvPr>
          <p:cNvGrpSpPr/>
          <p:nvPr/>
        </p:nvGrpSpPr>
        <p:grpSpPr>
          <a:xfrm>
            <a:off x="109216" y="4501453"/>
            <a:ext cx="4305673" cy="2224000"/>
            <a:chOff x="0" y="607616"/>
            <a:chExt cx="4305673" cy="2224000"/>
          </a:xfrm>
        </p:grpSpPr>
        <p:pic>
          <p:nvPicPr>
            <p:cNvPr id="4" name="Picture 3">
              <a:extLst>
                <a:ext uri="{FF2B5EF4-FFF2-40B4-BE49-F238E27FC236}">
                  <a16:creationId xmlns:a16="http://schemas.microsoft.com/office/drawing/2014/main" id="{5AE8949F-674A-337F-DCBA-0B002EE87B82}"/>
                </a:ext>
              </a:extLst>
            </p:cNvPr>
            <p:cNvPicPr>
              <a:picLocks noChangeAspect="1"/>
            </p:cNvPicPr>
            <p:nvPr/>
          </p:nvPicPr>
          <p:blipFill>
            <a:blip r:embed="rId3"/>
            <a:stretch>
              <a:fillRect/>
            </a:stretch>
          </p:blipFill>
          <p:spPr>
            <a:xfrm>
              <a:off x="1107439" y="607616"/>
              <a:ext cx="1913703" cy="536416"/>
            </a:xfrm>
            <a:prstGeom prst="rect">
              <a:avLst/>
            </a:prstGeom>
          </p:spPr>
        </p:pic>
        <p:pic>
          <p:nvPicPr>
            <p:cNvPr id="7" name="Picture 6">
              <a:extLst>
                <a:ext uri="{FF2B5EF4-FFF2-40B4-BE49-F238E27FC236}">
                  <a16:creationId xmlns:a16="http://schemas.microsoft.com/office/drawing/2014/main" id="{CFE38640-FAF3-301B-537F-95BDD70D674C}"/>
                </a:ext>
              </a:extLst>
            </p:cNvPr>
            <p:cNvPicPr>
              <a:picLocks noChangeAspect="1"/>
            </p:cNvPicPr>
            <p:nvPr/>
          </p:nvPicPr>
          <p:blipFill>
            <a:blip r:embed="rId4"/>
            <a:stretch>
              <a:fillRect/>
            </a:stretch>
          </p:blipFill>
          <p:spPr>
            <a:xfrm>
              <a:off x="0" y="1680896"/>
              <a:ext cx="4305673" cy="1150720"/>
            </a:xfrm>
            <a:prstGeom prst="rect">
              <a:avLst/>
            </a:prstGeom>
          </p:spPr>
        </p:pic>
        <p:sp>
          <p:nvSpPr>
            <p:cNvPr id="8" name="Arrow: Down 7">
              <a:extLst>
                <a:ext uri="{FF2B5EF4-FFF2-40B4-BE49-F238E27FC236}">
                  <a16:creationId xmlns:a16="http://schemas.microsoft.com/office/drawing/2014/main" id="{B098FFD4-D050-3F3F-67CE-9B4CFB48245E}"/>
                </a:ext>
              </a:extLst>
            </p:cNvPr>
            <p:cNvSpPr/>
            <p:nvPr/>
          </p:nvSpPr>
          <p:spPr>
            <a:xfrm>
              <a:off x="1911890" y="1275528"/>
              <a:ext cx="304800" cy="28897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grpSp>
        <p:nvGrpSpPr>
          <p:cNvPr id="15" name="Group 14">
            <a:extLst>
              <a:ext uri="{FF2B5EF4-FFF2-40B4-BE49-F238E27FC236}">
                <a16:creationId xmlns:a16="http://schemas.microsoft.com/office/drawing/2014/main" id="{AA54B2F4-E00D-29F9-533F-F89CB158132F}"/>
              </a:ext>
            </a:extLst>
          </p:cNvPr>
          <p:cNvGrpSpPr/>
          <p:nvPr/>
        </p:nvGrpSpPr>
        <p:grpSpPr>
          <a:xfrm>
            <a:off x="109216" y="1399659"/>
            <a:ext cx="4229467" cy="2269859"/>
            <a:chOff x="0" y="708397"/>
            <a:chExt cx="4229467" cy="2269859"/>
          </a:xfrm>
        </p:grpSpPr>
        <p:pic>
          <p:nvPicPr>
            <p:cNvPr id="11" name="Picture 10">
              <a:extLst>
                <a:ext uri="{FF2B5EF4-FFF2-40B4-BE49-F238E27FC236}">
                  <a16:creationId xmlns:a16="http://schemas.microsoft.com/office/drawing/2014/main" id="{3B9D604E-4FB6-BF49-9876-BB3BA6FD48CF}"/>
                </a:ext>
              </a:extLst>
            </p:cNvPr>
            <p:cNvPicPr>
              <a:picLocks noChangeAspect="1"/>
            </p:cNvPicPr>
            <p:nvPr/>
          </p:nvPicPr>
          <p:blipFill>
            <a:blip r:embed="rId5"/>
            <a:stretch>
              <a:fillRect/>
            </a:stretch>
          </p:blipFill>
          <p:spPr>
            <a:xfrm>
              <a:off x="1322201" y="708397"/>
              <a:ext cx="1585063" cy="419576"/>
            </a:xfrm>
            <a:prstGeom prst="rect">
              <a:avLst/>
            </a:prstGeom>
          </p:spPr>
        </p:pic>
        <p:sp>
          <p:nvSpPr>
            <p:cNvPr id="12" name="Arrow: Down 11">
              <a:extLst>
                <a:ext uri="{FF2B5EF4-FFF2-40B4-BE49-F238E27FC236}">
                  <a16:creationId xmlns:a16="http://schemas.microsoft.com/office/drawing/2014/main" id="{66845907-C369-0E96-3320-95C0138412CF}"/>
                </a:ext>
              </a:extLst>
            </p:cNvPr>
            <p:cNvSpPr/>
            <p:nvPr/>
          </p:nvSpPr>
          <p:spPr>
            <a:xfrm>
              <a:off x="1967413" y="1244365"/>
              <a:ext cx="294640" cy="34214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pic>
          <p:nvPicPr>
            <p:cNvPr id="14" name="Picture 13">
              <a:extLst>
                <a:ext uri="{FF2B5EF4-FFF2-40B4-BE49-F238E27FC236}">
                  <a16:creationId xmlns:a16="http://schemas.microsoft.com/office/drawing/2014/main" id="{2CFB1330-B442-451A-8197-0947ACAD9D5C}"/>
                </a:ext>
              </a:extLst>
            </p:cNvPr>
            <p:cNvPicPr>
              <a:picLocks noChangeAspect="1"/>
            </p:cNvPicPr>
            <p:nvPr/>
          </p:nvPicPr>
          <p:blipFill>
            <a:blip r:embed="rId6"/>
            <a:stretch>
              <a:fillRect/>
            </a:stretch>
          </p:blipFill>
          <p:spPr>
            <a:xfrm>
              <a:off x="0" y="1652261"/>
              <a:ext cx="4229467" cy="1325995"/>
            </a:xfrm>
            <a:prstGeom prst="rect">
              <a:avLst/>
            </a:prstGeom>
          </p:spPr>
        </p:pic>
      </p:grpSp>
    </p:spTree>
    <p:extLst>
      <p:ext uri="{BB962C8B-B14F-4D97-AF65-F5344CB8AC3E}">
        <p14:creationId xmlns:p14="http://schemas.microsoft.com/office/powerpoint/2010/main" val="182487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b="1">
                <a:solidFill>
                  <a:srgbClr val="FF0000"/>
                </a:solidFill>
              </a:rPr>
              <a:t>php artisan make:middleware CheckUserRole</a:t>
            </a:r>
            <a:r>
              <a:rPr lang="az-Latn-AZ" sz="1400" b="1">
                <a:solidFill>
                  <a:srgbClr val="FF0000"/>
                </a:solidFill>
              </a:rPr>
              <a:t> </a:t>
            </a:r>
            <a:r>
              <a:rPr lang="az-Latn-AZ" sz="1400"/>
              <a:t>– Bu middleware authenticated, istifadəçinin rolunu (məsələn: admin) yoxlayır. İcazəsi olmayan rol aşkar edilərsə, həmin route-a girişə icazə vermir.</a:t>
            </a:r>
          </a:p>
          <a:p>
            <a:endParaRPr lang="az-Latn-AZ" sz="1400"/>
          </a:p>
        </p:txBody>
      </p:sp>
      <p:pic>
        <p:nvPicPr>
          <p:cNvPr id="3" name="Picture 2">
            <a:extLst>
              <a:ext uri="{FF2B5EF4-FFF2-40B4-BE49-F238E27FC236}">
                <a16:creationId xmlns:a16="http://schemas.microsoft.com/office/drawing/2014/main" id="{976EFACD-B8BD-DADF-3DD6-AF6D118769C9}"/>
              </a:ext>
            </a:extLst>
          </p:cNvPr>
          <p:cNvPicPr>
            <a:picLocks noChangeAspect="1"/>
          </p:cNvPicPr>
          <p:nvPr/>
        </p:nvPicPr>
        <p:blipFill>
          <a:blip r:embed="rId2"/>
          <a:stretch>
            <a:fillRect/>
          </a:stretch>
        </p:blipFill>
        <p:spPr>
          <a:xfrm>
            <a:off x="4836160" y="1400441"/>
            <a:ext cx="7355840" cy="5457559"/>
          </a:xfrm>
          <a:prstGeom prst="rect">
            <a:avLst/>
          </a:prstGeom>
        </p:spPr>
      </p:pic>
      <p:grpSp>
        <p:nvGrpSpPr>
          <p:cNvPr id="17" name="Group 16">
            <a:extLst>
              <a:ext uri="{FF2B5EF4-FFF2-40B4-BE49-F238E27FC236}">
                <a16:creationId xmlns:a16="http://schemas.microsoft.com/office/drawing/2014/main" id="{03AFB7B4-774A-7483-754E-961E75F83739}"/>
              </a:ext>
            </a:extLst>
          </p:cNvPr>
          <p:cNvGrpSpPr/>
          <p:nvPr/>
        </p:nvGrpSpPr>
        <p:grpSpPr>
          <a:xfrm>
            <a:off x="269249" y="1400441"/>
            <a:ext cx="4221846" cy="2429929"/>
            <a:chOff x="116849" y="1108336"/>
            <a:chExt cx="4221846" cy="2429929"/>
          </a:xfrm>
        </p:grpSpPr>
        <p:pic>
          <p:nvPicPr>
            <p:cNvPr id="6" name="Picture 5">
              <a:extLst>
                <a:ext uri="{FF2B5EF4-FFF2-40B4-BE49-F238E27FC236}">
                  <a16:creationId xmlns:a16="http://schemas.microsoft.com/office/drawing/2014/main" id="{79539278-5159-1D3B-E8A7-32D6871F2D1A}"/>
                </a:ext>
              </a:extLst>
            </p:cNvPr>
            <p:cNvPicPr>
              <a:picLocks noChangeAspect="1"/>
            </p:cNvPicPr>
            <p:nvPr/>
          </p:nvPicPr>
          <p:blipFill>
            <a:blip r:embed="rId3"/>
            <a:stretch>
              <a:fillRect/>
            </a:stretch>
          </p:blipFill>
          <p:spPr>
            <a:xfrm>
              <a:off x="383859" y="1108336"/>
              <a:ext cx="3687827" cy="584210"/>
            </a:xfrm>
            <a:prstGeom prst="rect">
              <a:avLst/>
            </a:prstGeom>
          </p:spPr>
        </p:pic>
        <p:pic>
          <p:nvPicPr>
            <p:cNvPr id="13" name="Picture 12">
              <a:extLst>
                <a:ext uri="{FF2B5EF4-FFF2-40B4-BE49-F238E27FC236}">
                  <a16:creationId xmlns:a16="http://schemas.microsoft.com/office/drawing/2014/main" id="{C4ED8650-D6EA-7AC6-F86D-94F400D45535}"/>
                </a:ext>
              </a:extLst>
            </p:cNvPr>
            <p:cNvPicPr>
              <a:picLocks noChangeAspect="1"/>
            </p:cNvPicPr>
            <p:nvPr/>
          </p:nvPicPr>
          <p:blipFill>
            <a:blip r:embed="rId4"/>
            <a:stretch>
              <a:fillRect/>
            </a:stretch>
          </p:blipFill>
          <p:spPr>
            <a:xfrm>
              <a:off x="116849" y="2486614"/>
              <a:ext cx="4221846" cy="1051651"/>
            </a:xfrm>
            <a:prstGeom prst="rect">
              <a:avLst/>
            </a:prstGeom>
          </p:spPr>
        </p:pic>
        <p:sp>
          <p:nvSpPr>
            <p:cNvPr id="16" name="Arrow: Down 15">
              <a:extLst>
                <a:ext uri="{FF2B5EF4-FFF2-40B4-BE49-F238E27FC236}">
                  <a16:creationId xmlns:a16="http://schemas.microsoft.com/office/drawing/2014/main" id="{FA9F08B3-9C59-1A9A-6C76-F93937337BB7}"/>
                </a:ext>
              </a:extLst>
            </p:cNvPr>
            <p:cNvSpPr/>
            <p:nvPr/>
          </p:nvSpPr>
          <p:spPr>
            <a:xfrm>
              <a:off x="2052320" y="1940560"/>
              <a:ext cx="406400" cy="38608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17607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en-US" sz="1400" b="1">
                <a:solidFill>
                  <a:srgbClr val="FF0000"/>
                </a:solidFill>
              </a:rPr>
              <a:t>php artisan make:middleware LogActivity</a:t>
            </a:r>
            <a:r>
              <a:rPr lang="az-Latn-AZ" sz="1400" b="1">
                <a:solidFill>
                  <a:srgbClr val="FF0000"/>
                </a:solidFill>
              </a:rPr>
              <a:t> </a:t>
            </a:r>
            <a:r>
              <a:rPr lang="az-Latn-AZ" sz="1400"/>
              <a:t>- Bu middleware, admin paneldə baş verən əməliyyatları və hərəkətləri (create, update, delete və s.) qeydə alır. Sonradan audit, təhlükəsizlik və izləmə məqsədilə bu məlumatlardan istifadə etməyə imkan yaradır.</a:t>
            </a:r>
            <a:br>
              <a:rPr lang="en-US" sz="1400"/>
            </a:br>
            <a:br>
              <a:rPr lang="en-US" sz="1400"/>
            </a:br>
            <a:endParaRPr lang="en-US" sz="1400"/>
          </a:p>
        </p:txBody>
      </p:sp>
    </p:spTree>
    <p:extLst>
      <p:ext uri="{BB962C8B-B14F-4D97-AF65-F5344CB8AC3E}">
        <p14:creationId xmlns:p14="http://schemas.microsoft.com/office/powerpoint/2010/main" val="42789430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125084" cy="4262449"/>
          </a:xfrm>
          <a:prstGeom prst="rect">
            <a:avLst/>
          </a:prstGeom>
          <a:noFill/>
        </p:spPr>
        <p:txBody>
          <a:bodyPr wrap="square">
            <a:spAutoFit/>
          </a:bodyPr>
          <a:lstStyle/>
          <a:p>
            <a:pPr>
              <a:lnSpc>
                <a:spcPct val="150000"/>
              </a:lnSpc>
            </a:pPr>
            <a:r>
              <a:rPr lang="az-Latn-AZ" sz="1400"/>
              <a:t>Bu hissə custom middleware-ləri qısa alias adlarla qeydiyyata almaq üçündür ki, routelarda onları rahat və oxunaqlı şəkildə istifadə edəsən.</a:t>
            </a:r>
          </a:p>
          <a:p>
            <a:pPr>
              <a:lnSpc>
                <a:spcPct val="150000"/>
              </a:lnSpc>
            </a:pPr>
            <a:endParaRPr lang="az-Latn-AZ" sz="1400"/>
          </a:p>
          <a:p>
            <a:pPr>
              <a:lnSpc>
                <a:spcPct val="150000"/>
              </a:lnSpc>
            </a:pPr>
            <a:endParaRPr lang="az-Latn-AZ" sz="1400"/>
          </a:p>
          <a:p>
            <a:pPr>
              <a:lnSpc>
                <a:spcPct val="150000"/>
              </a:lnSpc>
            </a:pPr>
            <a:r>
              <a:rPr lang="az-Latn-AZ" sz="1400"/>
              <a:t>Məsələn auth.admin yazmaqla hər dəfə tam </a:t>
            </a:r>
            <a:r>
              <a:rPr lang="az-Latn-AZ" sz="1400" b="1"/>
              <a:t>App\Http\Middleware\AdminAuthenticate::class </a:t>
            </a:r>
            <a:r>
              <a:rPr lang="az-Latn-AZ" sz="1400"/>
              <a:t>göstərməyə ehtiyac qalmır.</a:t>
            </a:r>
          </a:p>
          <a:p>
            <a:pPr>
              <a:lnSpc>
                <a:spcPct val="150000"/>
              </a:lnSpc>
            </a:pPr>
            <a:endParaRPr lang="az-Latn-AZ" sz="1400"/>
          </a:p>
          <a:p>
            <a:pPr>
              <a:lnSpc>
                <a:spcPct val="150000"/>
              </a:lnSpc>
            </a:pPr>
            <a:endParaRPr lang="az-Latn-AZ" sz="1400"/>
          </a:p>
          <a:p>
            <a:pPr>
              <a:lnSpc>
                <a:spcPct val="150000"/>
              </a:lnSpc>
            </a:pPr>
            <a:r>
              <a:rPr lang="az-Latn-AZ" sz="1400"/>
              <a:t>Bu alias-lar sayəsində admin üçün login yoxlaması, guest yönləndirməsi, rol nəzarəti və activity loglama mərkəzləşdirilmiş şəkildə idarə olunur.</a:t>
            </a:r>
            <a:endParaRPr lang="ru-RU" sz="1400"/>
          </a:p>
        </p:txBody>
      </p:sp>
      <p:pic>
        <p:nvPicPr>
          <p:cNvPr id="3" name="Picture 2">
            <a:extLst>
              <a:ext uri="{FF2B5EF4-FFF2-40B4-BE49-F238E27FC236}">
                <a16:creationId xmlns:a16="http://schemas.microsoft.com/office/drawing/2014/main" id="{D80FEDDA-E9B0-63F8-3470-1D2995AFA54D}"/>
              </a:ext>
            </a:extLst>
          </p:cNvPr>
          <p:cNvPicPr>
            <a:picLocks noChangeAspect="1"/>
          </p:cNvPicPr>
          <p:nvPr/>
        </p:nvPicPr>
        <p:blipFill>
          <a:blip r:embed="rId2"/>
          <a:stretch>
            <a:fillRect/>
          </a:stretch>
        </p:blipFill>
        <p:spPr>
          <a:xfrm>
            <a:off x="4126706" y="0"/>
            <a:ext cx="8065294" cy="6858000"/>
          </a:xfrm>
          <a:prstGeom prst="rect">
            <a:avLst/>
          </a:prstGeom>
        </p:spPr>
      </p:pic>
    </p:spTree>
    <p:extLst>
      <p:ext uri="{BB962C8B-B14F-4D97-AF65-F5344CB8AC3E}">
        <p14:creationId xmlns:p14="http://schemas.microsoft.com/office/powerpoint/2010/main" val="22351446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Minimum route -larımız.</a:t>
            </a:r>
          </a:p>
          <a:p>
            <a:endParaRPr lang="ru-RU"/>
          </a:p>
        </p:txBody>
      </p:sp>
      <p:pic>
        <p:nvPicPr>
          <p:cNvPr id="3" name="Picture 2">
            <a:extLst>
              <a:ext uri="{FF2B5EF4-FFF2-40B4-BE49-F238E27FC236}">
                <a16:creationId xmlns:a16="http://schemas.microsoft.com/office/drawing/2014/main" id="{33ECD46C-EE75-B056-B948-1EA4BBB5EDF9}"/>
              </a:ext>
            </a:extLst>
          </p:cNvPr>
          <p:cNvPicPr>
            <a:picLocks noChangeAspect="1"/>
          </p:cNvPicPr>
          <p:nvPr/>
        </p:nvPicPr>
        <p:blipFill>
          <a:blip r:embed="rId2"/>
          <a:stretch>
            <a:fillRect/>
          </a:stretch>
        </p:blipFill>
        <p:spPr>
          <a:xfrm>
            <a:off x="1402080" y="418192"/>
            <a:ext cx="10789920" cy="6439807"/>
          </a:xfrm>
          <a:prstGeom prst="rect">
            <a:avLst/>
          </a:prstGeom>
        </p:spPr>
      </p:pic>
    </p:spTree>
    <p:extLst>
      <p:ext uri="{BB962C8B-B14F-4D97-AF65-F5344CB8AC3E}">
        <p14:creationId xmlns:p14="http://schemas.microsoft.com/office/powerpoint/2010/main" val="21043573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1E86361-156C-19B3-14ED-433F0D00D9DC}"/>
              </a:ext>
            </a:extLst>
          </p:cNvPr>
          <p:cNvPicPr>
            <a:picLocks noChangeAspect="1"/>
          </p:cNvPicPr>
          <p:nvPr/>
        </p:nvPicPr>
        <p:blipFill>
          <a:blip r:embed="rId2"/>
          <a:stretch>
            <a:fillRect/>
          </a:stretch>
        </p:blipFill>
        <p:spPr>
          <a:xfrm>
            <a:off x="3352082" y="0"/>
            <a:ext cx="5487835" cy="6858000"/>
          </a:xfrm>
          <a:prstGeom prst="rect">
            <a:avLst/>
          </a:prstGeom>
        </p:spPr>
      </p:pic>
    </p:spTree>
    <p:extLst>
      <p:ext uri="{BB962C8B-B14F-4D97-AF65-F5344CB8AC3E}">
        <p14:creationId xmlns:p14="http://schemas.microsoft.com/office/powerpoint/2010/main" val="7342785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52907" cy="6601807"/>
          </a:xfrm>
          <a:prstGeom prst="rect">
            <a:avLst/>
          </a:prstGeom>
          <a:noFill/>
        </p:spPr>
        <p:txBody>
          <a:bodyPr wrap="square">
            <a:spAutoFit/>
          </a:bodyPr>
          <a:lstStyle/>
          <a:p>
            <a:r>
              <a:rPr lang="az-Latn-AZ" b="1">
                <a:solidFill>
                  <a:srgbClr val="FF0000"/>
                </a:solidFill>
              </a:rPr>
              <a:t>attempt($credentials, $remember) </a:t>
            </a:r>
            <a:r>
              <a:rPr lang="az-Latn-AZ"/>
              <a:t>- Bu sətir 3 işi eyni anda görür.</a:t>
            </a:r>
          </a:p>
          <a:p>
            <a:endParaRPr lang="az-Latn-AZ"/>
          </a:p>
          <a:p>
            <a:endParaRPr lang="az-Latn-AZ"/>
          </a:p>
          <a:p>
            <a:endParaRPr lang="az-Latn-AZ" b="1">
              <a:solidFill>
                <a:srgbClr val="FF0000"/>
              </a:solidFill>
            </a:endParaRPr>
          </a:p>
          <a:p>
            <a:r>
              <a:rPr lang="en-US" b="1">
                <a:solidFill>
                  <a:srgbClr val="FF0000"/>
                </a:solidFill>
              </a:rPr>
              <a:t>$credentials </a:t>
            </a:r>
            <a:r>
              <a:rPr lang="en-US"/>
              <a:t>məlumatları login formundan gəlir.</a:t>
            </a:r>
            <a:endParaRPr lang="az-Latn-AZ"/>
          </a:p>
          <a:p>
            <a:endParaRPr lang="az-Latn-AZ"/>
          </a:p>
          <a:p>
            <a:endParaRPr lang="az-Latn-AZ"/>
          </a:p>
          <a:p>
            <a:endParaRPr lang="az-Latn-AZ"/>
          </a:p>
          <a:p>
            <a:endParaRPr lang="az-Latn-AZ"/>
          </a:p>
          <a:p>
            <a:r>
              <a:rPr lang="en-US"/>
              <a:t>Laravel burada:</a:t>
            </a:r>
          </a:p>
          <a:p>
            <a:pPr marL="742950" lvl="1" indent="-285750">
              <a:lnSpc>
                <a:spcPct val="150000"/>
              </a:lnSpc>
              <a:buFont typeface="Wingdings" panose="05000000000000000000" pitchFamily="2" charset="2"/>
              <a:buChar char="q"/>
            </a:pPr>
            <a:r>
              <a:rPr lang="en-US"/>
              <a:t>email</a:t>
            </a:r>
            <a:r>
              <a:rPr lang="az-Latn-AZ"/>
              <a:t>i</a:t>
            </a:r>
            <a:r>
              <a:rPr lang="en-US"/>
              <a:t> → database-də axtarır</a:t>
            </a:r>
          </a:p>
          <a:p>
            <a:pPr marL="742950" lvl="1" indent="-285750">
              <a:lnSpc>
                <a:spcPct val="150000"/>
              </a:lnSpc>
              <a:buFont typeface="Wingdings" panose="05000000000000000000" pitchFamily="2" charset="2"/>
              <a:buChar char="q"/>
            </a:pPr>
            <a:r>
              <a:rPr lang="en-US"/>
              <a:t>password</a:t>
            </a:r>
            <a:r>
              <a:rPr lang="az-Latn-AZ"/>
              <a:t>u isə</a:t>
            </a:r>
            <a:r>
              <a:rPr lang="en-US"/>
              <a:t> → hash olunmuş password ilə müqayisə edir</a:t>
            </a:r>
            <a:endParaRPr lang="az-Latn-AZ"/>
          </a:p>
          <a:p>
            <a:pPr marL="742950" lvl="1" indent="-285750">
              <a:lnSpc>
                <a:spcPct val="150000"/>
              </a:lnSpc>
              <a:buFont typeface="Wingdings" panose="05000000000000000000" pitchFamily="2" charset="2"/>
              <a:buChar char="q"/>
            </a:pPr>
            <a:r>
              <a:rPr lang="az-Latn-AZ"/>
              <a:t>Sən özün </a:t>
            </a:r>
            <a:r>
              <a:rPr lang="az-Latn-AZ" b="1"/>
              <a:t>Hash::check() </a:t>
            </a:r>
            <a:r>
              <a:rPr lang="az-Latn-AZ"/>
              <a:t>yazmırsan, Laravel bunu avtomatik edir.</a:t>
            </a:r>
          </a:p>
          <a:p>
            <a:endParaRPr lang="az-Latn-AZ"/>
          </a:p>
          <a:p>
            <a:endParaRPr lang="az-Latn-AZ"/>
          </a:p>
          <a:p>
            <a:endParaRPr lang="az-Latn-AZ"/>
          </a:p>
          <a:p>
            <a:endParaRPr lang="az-Latn-AZ"/>
          </a:p>
          <a:p>
            <a:r>
              <a:rPr lang="en-US" b="1"/>
              <a:t>$remember </a:t>
            </a:r>
            <a:r>
              <a:rPr lang="en-US"/>
              <a:t>əgər true olarsa brauzer bağlansa belə login qalır (cookie ilə), false brauzer bağlananda login bitir.</a:t>
            </a:r>
            <a:endParaRPr lang="az-Latn-AZ"/>
          </a:p>
          <a:p>
            <a:endParaRPr lang="az-Latn-AZ"/>
          </a:p>
          <a:p>
            <a:r>
              <a:rPr lang="en-US" b="1">
                <a:solidFill>
                  <a:srgbClr val="FF0000"/>
                </a:solidFill>
              </a:rPr>
              <a:t>attempt() </a:t>
            </a:r>
            <a:r>
              <a:rPr lang="en-US"/>
              <a:t>— verilən email və password admin cədvəlində doğrudursa, istifadəçini login edir və session açır.</a:t>
            </a:r>
            <a:endParaRPr lang="ru-RU"/>
          </a:p>
        </p:txBody>
      </p:sp>
      <p:pic>
        <p:nvPicPr>
          <p:cNvPr id="3" name="Picture 2">
            <a:extLst>
              <a:ext uri="{FF2B5EF4-FFF2-40B4-BE49-F238E27FC236}">
                <a16:creationId xmlns:a16="http://schemas.microsoft.com/office/drawing/2014/main" id="{4B88B4F6-D1B4-A587-13DA-C499CBC5A976}"/>
              </a:ext>
            </a:extLst>
          </p:cNvPr>
          <p:cNvPicPr>
            <a:picLocks noChangeAspect="1"/>
          </p:cNvPicPr>
          <p:nvPr/>
        </p:nvPicPr>
        <p:blipFill>
          <a:blip r:embed="rId2"/>
          <a:stretch>
            <a:fillRect/>
          </a:stretch>
        </p:blipFill>
        <p:spPr>
          <a:xfrm>
            <a:off x="7354529" y="0"/>
            <a:ext cx="4837471" cy="6858000"/>
          </a:xfrm>
          <a:prstGeom prst="rect">
            <a:avLst/>
          </a:prstGeom>
        </p:spPr>
      </p:pic>
      <p:pic>
        <p:nvPicPr>
          <p:cNvPr id="6" name="Picture 5">
            <a:extLst>
              <a:ext uri="{FF2B5EF4-FFF2-40B4-BE49-F238E27FC236}">
                <a16:creationId xmlns:a16="http://schemas.microsoft.com/office/drawing/2014/main" id="{3909F8EA-CD58-E481-671D-0BAD63315E49}"/>
              </a:ext>
            </a:extLst>
          </p:cNvPr>
          <p:cNvPicPr>
            <a:picLocks noChangeAspect="1"/>
          </p:cNvPicPr>
          <p:nvPr/>
        </p:nvPicPr>
        <p:blipFill>
          <a:blip r:embed="rId3"/>
          <a:stretch>
            <a:fillRect/>
          </a:stretch>
        </p:blipFill>
        <p:spPr>
          <a:xfrm>
            <a:off x="0" y="1457008"/>
            <a:ext cx="2995685" cy="1001712"/>
          </a:xfrm>
          <a:prstGeom prst="rect">
            <a:avLst/>
          </a:prstGeom>
        </p:spPr>
      </p:pic>
      <p:pic>
        <p:nvPicPr>
          <p:cNvPr id="8" name="Picture 7">
            <a:extLst>
              <a:ext uri="{FF2B5EF4-FFF2-40B4-BE49-F238E27FC236}">
                <a16:creationId xmlns:a16="http://schemas.microsoft.com/office/drawing/2014/main" id="{EC44B219-5C2B-C7D3-722A-BCFFC993CC2A}"/>
              </a:ext>
            </a:extLst>
          </p:cNvPr>
          <p:cNvPicPr>
            <a:picLocks noChangeAspect="1"/>
          </p:cNvPicPr>
          <p:nvPr/>
        </p:nvPicPr>
        <p:blipFill>
          <a:blip r:embed="rId4"/>
          <a:stretch>
            <a:fillRect/>
          </a:stretch>
        </p:blipFill>
        <p:spPr>
          <a:xfrm>
            <a:off x="-1591" y="4632961"/>
            <a:ext cx="2997276" cy="457212"/>
          </a:xfrm>
          <a:prstGeom prst="rect">
            <a:avLst/>
          </a:prstGeom>
        </p:spPr>
      </p:pic>
    </p:spTree>
    <p:extLst>
      <p:ext uri="{BB962C8B-B14F-4D97-AF65-F5344CB8AC3E}">
        <p14:creationId xmlns:p14="http://schemas.microsoft.com/office/powerpoint/2010/main" val="10659560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52907" cy="6194003"/>
          </a:xfrm>
          <a:prstGeom prst="rect">
            <a:avLst/>
          </a:prstGeom>
          <a:noFill/>
        </p:spPr>
        <p:txBody>
          <a:bodyPr wrap="square">
            <a:spAutoFit/>
          </a:bodyPr>
          <a:lstStyle/>
          <a:p>
            <a:pPr marL="285750" indent="-285750">
              <a:buFont typeface="Wingdings" panose="05000000000000000000" pitchFamily="2" charset="2"/>
              <a:buChar char="q"/>
            </a:pPr>
            <a:r>
              <a:rPr lang="az-Latn-AZ" sz="1300" b="1">
                <a:solidFill>
                  <a:srgbClr val="FF0000"/>
                </a:solidFill>
              </a:rPr>
              <a:t>attempt() </a:t>
            </a:r>
            <a:r>
              <a:rPr lang="az-Latn-AZ" sz="1300" b="1"/>
              <a:t>ilə</a:t>
            </a:r>
            <a:r>
              <a:rPr lang="az-Latn-AZ" sz="1300" b="1">
                <a:solidFill>
                  <a:srgbClr val="FF0000"/>
                </a:solidFill>
              </a:rPr>
              <a:t> login() </a:t>
            </a:r>
            <a:r>
              <a:rPr lang="az-Latn-AZ" sz="1300" b="1"/>
              <a:t>fərqi:</a:t>
            </a:r>
            <a:endParaRPr lang="az-Latn-AZ" sz="1300" b="1">
              <a:solidFill>
                <a:srgbClr val="FF0000"/>
              </a:solidFill>
            </a:endParaRPr>
          </a:p>
          <a:p>
            <a:pPr marL="742950" lvl="1" indent="-285750">
              <a:buFont typeface="Arial" panose="020B0604020202020204" pitchFamily="34" charset="0"/>
              <a:buChar char="•"/>
            </a:pPr>
            <a:r>
              <a:rPr lang="az-Latn-AZ" sz="1300" b="1">
                <a:solidFill>
                  <a:srgbClr val="FF0000"/>
                </a:solidFill>
              </a:rPr>
              <a:t>attempt() </a:t>
            </a:r>
            <a:r>
              <a:rPr lang="az-Latn-AZ" sz="1300"/>
              <a:t>verilən email və password-u yoxlayır və düzgündürsə istifadəçini avtomatik login edir.</a:t>
            </a:r>
          </a:p>
          <a:p>
            <a:pPr marL="742950" lvl="1" indent="-285750">
              <a:buFont typeface="Arial" panose="020B0604020202020204" pitchFamily="34" charset="0"/>
              <a:buChar char="•"/>
            </a:pPr>
            <a:endParaRPr lang="az-Latn-AZ" sz="1300"/>
          </a:p>
          <a:p>
            <a:pPr marL="742950" lvl="1" indent="-285750">
              <a:buFont typeface="Arial" panose="020B0604020202020204" pitchFamily="34" charset="0"/>
              <a:buChar char="•"/>
            </a:pPr>
            <a:r>
              <a:rPr lang="az-Latn-AZ" sz="1300" b="1">
                <a:solidFill>
                  <a:srgbClr val="FF0000"/>
                </a:solidFill>
              </a:rPr>
              <a:t>login() </a:t>
            </a:r>
            <a:r>
              <a:rPr lang="az-Latn-AZ" sz="1300"/>
              <a:t>isə artıq mövcud olan bir User/Admin obyektini heç bir yoxlama etmədən birbaşa sistemə daxil edir.</a:t>
            </a:r>
          </a:p>
          <a:p>
            <a:endParaRPr lang="az-Latn-AZ" sz="1300"/>
          </a:p>
          <a:p>
            <a:endParaRPr lang="az-Latn-AZ" sz="1300"/>
          </a:p>
          <a:p>
            <a:endParaRPr lang="az-Latn-AZ" sz="1300"/>
          </a:p>
          <a:p>
            <a:endParaRPr lang="az-Latn-AZ" sz="1300"/>
          </a:p>
          <a:p>
            <a:pPr marL="285750" indent="-285750">
              <a:buFont typeface="Wingdings" panose="05000000000000000000" pitchFamily="2" charset="2"/>
              <a:buChar char="q"/>
            </a:pPr>
            <a:r>
              <a:rPr lang="en-US" sz="1300" b="1">
                <a:solidFill>
                  <a:srgbClr val="FF0000"/>
                </a:solidFill>
              </a:rPr>
              <a:t>activity()-&gt;causedBy()-&gt;log() </a:t>
            </a:r>
            <a:r>
              <a:rPr lang="en-US" sz="1300"/>
              <a:t>izahı (3 sətr):</a:t>
            </a:r>
          </a:p>
          <a:p>
            <a:pPr marL="742950" lvl="1" indent="-285750">
              <a:lnSpc>
                <a:spcPct val="150000"/>
              </a:lnSpc>
              <a:buFont typeface="Arial" panose="020B0604020202020204" pitchFamily="34" charset="0"/>
              <a:buChar char="•"/>
            </a:pPr>
            <a:r>
              <a:rPr lang="en-US" sz="1300"/>
              <a:t>Bu kod Spatie Activity Log paketindən istifadə edərək bir hadisə qeydi yaradır.</a:t>
            </a:r>
          </a:p>
          <a:p>
            <a:pPr marL="742950" lvl="1" indent="-285750">
              <a:lnSpc>
                <a:spcPct val="150000"/>
              </a:lnSpc>
              <a:buFont typeface="Arial" panose="020B0604020202020204" pitchFamily="34" charset="0"/>
              <a:buChar char="•"/>
            </a:pPr>
            <a:r>
              <a:rPr lang="en-US" sz="1300"/>
              <a:t>causedBy() bu əməliyyatı edən şəxsin (hazırda login olmuş adminin) kim olduğunu göstərir.</a:t>
            </a:r>
          </a:p>
          <a:p>
            <a:pPr marL="742950" lvl="1" indent="-285750">
              <a:lnSpc>
                <a:spcPct val="150000"/>
              </a:lnSpc>
              <a:buFont typeface="Arial" panose="020B0604020202020204" pitchFamily="34" charset="0"/>
              <a:buChar char="•"/>
            </a:pPr>
            <a:r>
              <a:rPr lang="en-US" sz="1300"/>
              <a:t>log() isə verilən mətni (Admin logged in) activity_log cədvəlinə yazır.</a:t>
            </a:r>
            <a:endParaRPr lang="az-Latn-AZ" sz="1300"/>
          </a:p>
          <a:p>
            <a:endParaRPr lang="az-Latn-AZ" sz="1300"/>
          </a:p>
          <a:p>
            <a:endParaRPr lang="az-Latn-AZ" sz="1300"/>
          </a:p>
          <a:p>
            <a:endParaRPr lang="az-Latn-AZ" sz="1300"/>
          </a:p>
          <a:p>
            <a:pPr marL="285750" indent="-285750">
              <a:buFont typeface="Wingdings" panose="05000000000000000000" pitchFamily="2" charset="2"/>
              <a:buChar char="q"/>
            </a:pPr>
            <a:r>
              <a:rPr lang="en-US" sz="1300" b="1">
                <a:solidFill>
                  <a:srgbClr val="FF0000"/>
                </a:solidFill>
              </a:rPr>
              <a:t>intended</a:t>
            </a:r>
            <a:r>
              <a:rPr lang="en-US" sz="1300"/>
              <a:t> “istifadəçi login olmamışdan əvvəl hansı səhifəyə girmək istəyirdisə, login-dən sonra onu ora qaytarır”.</a:t>
            </a:r>
            <a:endParaRPr lang="az-Latn-AZ" sz="1300"/>
          </a:p>
          <a:p>
            <a:pPr marL="742950" lvl="1" indent="-285750">
              <a:lnSpc>
                <a:spcPct val="150000"/>
              </a:lnSpc>
              <a:buFont typeface="Wingdings" panose="05000000000000000000" pitchFamily="2" charset="2"/>
              <a:buChar char="§"/>
            </a:pPr>
            <a:r>
              <a:rPr lang="en-US" sz="1300"/>
              <a:t>Məsələn, admin login olmadan bu URL-i açmaq istəyir deyək: </a:t>
            </a:r>
            <a:r>
              <a:rPr lang="en-US" sz="1300" b="1"/>
              <a:t>/admin/categories/create</a:t>
            </a:r>
            <a:endParaRPr lang="az-Latn-AZ" sz="1300" b="1"/>
          </a:p>
          <a:p>
            <a:pPr marL="742950" lvl="1" indent="-285750">
              <a:lnSpc>
                <a:spcPct val="150000"/>
              </a:lnSpc>
              <a:buFont typeface="Wingdings" panose="05000000000000000000" pitchFamily="2" charset="2"/>
              <a:buChar char="§"/>
            </a:pPr>
            <a:r>
              <a:rPr lang="az-Latn-AZ" sz="1300"/>
              <a:t>auth.admin middleware deyir: “Sən login olmamısan” və admin/login səhifəsinə yönləndirir</a:t>
            </a:r>
          </a:p>
          <a:p>
            <a:pPr marL="742950" lvl="1" indent="-285750">
              <a:lnSpc>
                <a:spcPct val="150000"/>
              </a:lnSpc>
              <a:buFont typeface="Wingdings" panose="05000000000000000000" pitchFamily="2" charset="2"/>
              <a:buChar char="§"/>
            </a:pPr>
            <a:r>
              <a:rPr lang="az-Latn-AZ" sz="1300"/>
              <a:t>B</a:t>
            </a:r>
            <a:r>
              <a:rPr lang="en-US" sz="1300"/>
              <a:t>u zaman Laravel istənilən URL-i yadda saxlayır</a:t>
            </a:r>
            <a:endParaRPr lang="az-Latn-AZ" sz="1300"/>
          </a:p>
          <a:p>
            <a:pPr marL="742950" lvl="1" indent="-285750">
              <a:lnSpc>
                <a:spcPct val="150000"/>
              </a:lnSpc>
              <a:buFont typeface="Wingdings" panose="05000000000000000000" pitchFamily="2" charset="2"/>
              <a:buChar char="§"/>
            </a:pPr>
            <a:r>
              <a:rPr lang="en-US" sz="1300"/>
              <a:t>Laravel yoxlayır: Əvvəldən yadda saxlanmış URL varmı?</a:t>
            </a:r>
            <a:endParaRPr lang="az-Latn-AZ" sz="1300"/>
          </a:p>
          <a:p>
            <a:pPr marL="1200150" lvl="2" indent="-285750">
              <a:lnSpc>
                <a:spcPct val="150000"/>
              </a:lnSpc>
              <a:buFont typeface="Arial" panose="020B0604020202020204" pitchFamily="34" charset="0"/>
              <a:buChar char="•"/>
            </a:pPr>
            <a:r>
              <a:rPr lang="it-IT" sz="1300"/>
              <a:t>varsa → ora yönləndirir (/admin/categories/create)</a:t>
            </a:r>
            <a:endParaRPr lang="az-Latn-AZ" sz="1300"/>
          </a:p>
          <a:p>
            <a:pPr marL="1200150" lvl="2" indent="-285750">
              <a:lnSpc>
                <a:spcPct val="150000"/>
              </a:lnSpc>
              <a:buFont typeface="Arial" panose="020B0604020202020204" pitchFamily="34" charset="0"/>
              <a:buChar char="•"/>
            </a:pPr>
            <a:r>
              <a:rPr lang="en-US" sz="1300"/>
              <a:t>yoxdursa → fallback olaraq admin.dashboard açır</a:t>
            </a:r>
            <a:endParaRPr lang="az-Latn-AZ" sz="1300"/>
          </a:p>
          <a:p>
            <a:endParaRPr lang="ru-RU" sz="1300"/>
          </a:p>
        </p:txBody>
      </p:sp>
      <p:pic>
        <p:nvPicPr>
          <p:cNvPr id="3" name="Picture 2">
            <a:extLst>
              <a:ext uri="{FF2B5EF4-FFF2-40B4-BE49-F238E27FC236}">
                <a16:creationId xmlns:a16="http://schemas.microsoft.com/office/drawing/2014/main" id="{F5B226AF-5773-13C3-5879-9DC6228EFA58}"/>
              </a:ext>
            </a:extLst>
          </p:cNvPr>
          <p:cNvPicPr>
            <a:picLocks noChangeAspect="1"/>
          </p:cNvPicPr>
          <p:nvPr/>
        </p:nvPicPr>
        <p:blipFill>
          <a:blip r:embed="rId2"/>
          <a:stretch>
            <a:fillRect/>
          </a:stretch>
        </p:blipFill>
        <p:spPr>
          <a:xfrm>
            <a:off x="7354529" y="0"/>
            <a:ext cx="4837471" cy="6858000"/>
          </a:xfrm>
          <a:prstGeom prst="rect">
            <a:avLst/>
          </a:prstGeom>
        </p:spPr>
      </p:pic>
    </p:spTree>
    <p:extLst>
      <p:ext uri="{BB962C8B-B14F-4D97-AF65-F5344CB8AC3E}">
        <p14:creationId xmlns:p14="http://schemas.microsoft.com/office/powerpoint/2010/main" val="20936577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50B7040-9477-9692-A76E-0C94CC0634FB}"/>
              </a:ext>
            </a:extLst>
          </p:cNvPr>
          <p:cNvPicPr>
            <a:picLocks noChangeAspect="1"/>
          </p:cNvPicPr>
          <p:nvPr/>
        </p:nvPicPr>
        <p:blipFill>
          <a:blip r:embed="rId2"/>
          <a:stretch>
            <a:fillRect/>
          </a:stretch>
        </p:blipFill>
        <p:spPr>
          <a:xfrm>
            <a:off x="1427257" y="0"/>
            <a:ext cx="9337485" cy="6858000"/>
          </a:xfrm>
          <a:prstGeom prst="rect">
            <a:avLst/>
          </a:prstGeom>
        </p:spPr>
      </p:pic>
    </p:spTree>
    <p:extLst>
      <p:ext uri="{BB962C8B-B14F-4D97-AF65-F5344CB8AC3E}">
        <p14:creationId xmlns:p14="http://schemas.microsoft.com/office/powerpoint/2010/main" val="39788183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1CA0F10-DB62-3E27-6F69-6DD3FDAEE5DB}"/>
              </a:ext>
            </a:extLst>
          </p:cNvPr>
          <p:cNvPicPr>
            <a:picLocks noChangeAspect="1"/>
          </p:cNvPicPr>
          <p:nvPr/>
        </p:nvPicPr>
        <p:blipFill>
          <a:blip r:embed="rId2"/>
          <a:stretch>
            <a:fillRect/>
          </a:stretch>
        </p:blipFill>
        <p:spPr>
          <a:xfrm>
            <a:off x="2641892" y="0"/>
            <a:ext cx="6908216" cy="6858000"/>
          </a:xfrm>
          <a:prstGeom prst="rect">
            <a:avLst/>
          </a:prstGeom>
        </p:spPr>
      </p:pic>
    </p:spTree>
    <p:extLst>
      <p:ext uri="{BB962C8B-B14F-4D97-AF65-F5344CB8AC3E}">
        <p14:creationId xmlns:p14="http://schemas.microsoft.com/office/powerpoint/2010/main" val="20016535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1D5155F-B7AB-5D42-D02F-BF875D642703}"/>
              </a:ext>
            </a:extLst>
          </p:cNvPr>
          <p:cNvPicPr>
            <a:picLocks noChangeAspect="1"/>
          </p:cNvPicPr>
          <p:nvPr/>
        </p:nvPicPr>
        <p:blipFill>
          <a:blip r:embed="rId2"/>
          <a:stretch>
            <a:fillRect/>
          </a:stretch>
        </p:blipFill>
        <p:spPr>
          <a:xfrm>
            <a:off x="0" y="242074"/>
            <a:ext cx="12192000" cy="6373852"/>
          </a:xfrm>
          <a:prstGeom prst="rect">
            <a:avLst/>
          </a:prstGeom>
        </p:spPr>
      </p:pic>
    </p:spTree>
    <p:extLst>
      <p:ext uri="{BB962C8B-B14F-4D97-AF65-F5344CB8AC3E}">
        <p14:creationId xmlns:p14="http://schemas.microsoft.com/office/powerpoint/2010/main" val="1478777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D92F83F-757E-F8E2-660B-C417E80B5822}"/>
              </a:ext>
            </a:extLst>
          </p:cNvPr>
          <p:cNvPicPr>
            <a:picLocks noChangeAspect="1"/>
          </p:cNvPicPr>
          <p:nvPr/>
        </p:nvPicPr>
        <p:blipFill>
          <a:blip r:embed="rId2"/>
          <a:stretch>
            <a:fillRect/>
          </a:stretch>
        </p:blipFill>
        <p:spPr>
          <a:xfrm>
            <a:off x="3758696" y="0"/>
            <a:ext cx="4674607" cy="6858000"/>
          </a:xfrm>
          <a:prstGeom prst="rect">
            <a:avLst/>
          </a:prstGeom>
        </p:spPr>
      </p:pic>
    </p:spTree>
    <p:extLst>
      <p:ext uri="{BB962C8B-B14F-4D97-AF65-F5344CB8AC3E}">
        <p14:creationId xmlns:p14="http://schemas.microsoft.com/office/powerpoint/2010/main" val="35698272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11EAE48-9240-509C-0A10-67977697FE5F}"/>
              </a:ext>
            </a:extLst>
          </p:cNvPr>
          <p:cNvPicPr>
            <a:picLocks noChangeAspect="1"/>
          </p:cNvPicPr>
          <p:nvPr/>
        </p:nvPicPr>
        <p:blipFill>
          <a:blip r:embed="rId2"/>
          <a:stretch>
            <a:fillRect/>
          </a:stretch>
        </p:blipFill>
        <p:spPr>
          <a:xfrm>
            <a:off x="952054" y="857027"/>
            <a:ext cx="10287892" cy="5143946"/>
          </a:xfrm>
          <a:prstGeom prst="rect">
            <a:avLst/>
          </a:prstGeom>
        </p:spPr>
      </p:pic>
    </p:spTree>
    <p:extLst>
      <p:ext uri="{BB962C8B-B14F-4D97-AF65-F5344CB8AC3E}">
        <p14:creationId xmlns:p14="http://schemas.microsoft.com/office/powerpoint/2010/main" val="36961275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96941A2-18B0-918B-18B3-6E78B8EE8E96}"/>
              </a:ext>
            </a:extLst>
          </p:cNvPr>
          <p:cNvPicPr>
            <a:picLocks noChangeAspect="1"/>
          </p:cNvPicPr>
          <p:nvPr/>
        </p:nvPicPr>
        <p:blipFill>
          <a:blip r:embed="rId2"/>
          <a:stretch>
            <a:fillRect/>
          </a:stretch>
        </p:blipFill>
        <p:spPr>
          <a:xfrm>
            <a:off x="1426647" y="0"/>
            <a:ext cx="9338706" cy="6858000"/>
          </a:xfrm>
          <a:prstGeom prst="rect">
            <a:avLst/>
          </a:prstGeom>
        </p:spPr>
      </p:pic>
    </p:spTree>
    <p:extLst>
      <p:ext uri="{BB962C8B-B14F-4D97-AF65-F5344CB8AC3E}">
        <p14:creationId xmlns:p14="http://schemas.microsoft.com/office/powerpoint/2010/main" val="25783248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13114761-D2D6-A69F-22EE-E8C5FB86A9E8}"/>
              </a:ext>
            </a:extLst>
          </p:cNvPr>
          <p:cNvPicPr>
            <a:picLocks noChangeAspect="1"/>
          </p:cNvPicPr>
          <p:nvPr/>
        </p:nvPicPr>
        <p:blipFill>
          <a:blip r:embed="rId2"/>
          <a:stretch>
            <a:fillRect/>
          </a:stretch>
        </p:blipFill>
        <p:spPr>
          <a:xfrm>
            <a:off x="678395" y="0"/>
            <a:ext cx="10835210" cy="6858000"/>
          </a:xfrm>
          <a:prstGeom prst="rect">
            <a:avLst/>
          </a:prstGeom>
        </p:spPr>
      </p:pic>
    </p:spTree>
    <p:extLst>
      <p:ext uri="{BB962C8B-B14F-4D97-AF65-F5344CB8AC3E}">
        <p14:creationId xmlns:p14="http://schemas.microsoft.com/office/powerpoint/2010/main" val="35777055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BBCDBFFD-08A1-2906-A06E-D076513EF712}"/>
              </a:ext>
            </a:extLst>
          </p:cNvPr>
          <p:cNvPicPr>
            <a:picLocks noChangeAspect="1"/>
          </p:cNvPicPr>
          <p:nvPr/>
        </p:nvPicPr>
        <p:blipFill>
          <a:blip r:embed="rId2"/>
          <a:stretch>
            <a:fillRect/>
          </a:stretch>
        </p:blipFill>
        <p:spPr>
          <a:xfrm>
            <a:off x="1924050" y="0"/>
            <a:ext cx="8343900" cy="6858000"/>
          </a:xfrm>
          <a:prstGeom prst="rect">
            <a:avLst/>
          </a:prstGeom>
        </p:spPr>
      </p:pic>
    </p:spTree>
    <p:extLst>
      <p:ext uri="{BB962C8B-B14F-4D97-AF65-F5344CB8AC3E}">
        <p14:creationId xmlns:p14="http://schemas.microsoft.com/office/powerpoint/2010/main" val="30835529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67236" cy="3754874"/>
          </a:xfrm>
          <a:prstGeom prst="rect">
            <a:avLst/>
          </a:prstGeom>
          <a:noFill/>
        </p:spPr>
        <p:txBody>
          <a:bodyPr wrap="square">
            <a:spAutoFit/>
          </a:bodyPr>
          <a:lstStyle/>
          <a:p>
            <a:r>
              <a:rPr lang="az-Latn-AZ" sz="1400" b="1">
                <a:solidFill>
                  <a:srgbClr val="FF0000"/>
                </a:solidFill>
              </a:rPr>
              <a:t>1) accept="image/*" </a:t>
            </a:r>
          </a:p>
          <a:p>
            <a:pPr marL="742950" lvl="1" indent="-285750">
              <a:lnSpc>
                <a:spcPct val="150000"/>
              </a:lnSpc>
              <a:buFont typeface="Wingdings" panose="05000000000000000000" pitchFamily="2" charset="2"/>
              <a:buChar char="q"/>
            </a:pPr>
            <a:r>
              <a:rPr lang="az-Latn-AZ" sz="1400"/>
              <a:t>image/* MIME type pattern-dir: </a:t>
            </a:r>
          </a:p>
          <a:p>
            <a:pPr marL="1200150" lvl="2" indent="-285750">
              <a:buFont typeface="Wingdings" panose="05000000000000000000" pitchFamily="2" charset="2"/>
              <a:buChar char="§"/>
            </a:pPr>
            <a:r>
              <a:rPr lang="az-Latn-AZ" sz="1400"/>
              <a:t>image əsas tipdir</a:t>
            </a:r>
            <a:br>
              <a:rPr lang="az-Latn-AZ" sz="1400"/>
            </a:br>
            <a:endParaRPr lang="az-Latn-AZ" sz="1400"/>
          </a:p>
          <a:p>
            <a:pPr marL="1200150" lvl="2" indent="-285750">
              <a:buFont typeface="Wingdings" panose="05000000000000000000" pitchFamily="2" charset="2"/>
              <a:buChar char="§"/>
            </a:pPr>
            <a:r>
              <a:rPr lang="az-Latn-AZ" sz="1400"/>
              <a:t>* isə bütün image alt tiplərini (jpeg, png, webp, svg və s.) ifadə edir. Yəni bu input yalnız şəkil fayllarının seçilməsinə icazə verir</a:t>
            </a:r>
          </a:p>
          <a:p>
            <a:pPr marL="1200150" lvl="2" indent="-285750">
              <a:buFont typeface="Wingdings" panose="05000000000000000000" pitchFamily="2" charset="2"/>
              <a:buChar char="§"/>
            </a:pPr>
            <a:br>
              <a:rPr lang="az-Latn-AZ" sz="1400"/>
            </a:br>
            <a:r>
              <a:rPr lang="az-Latn-AZ" sz="1400"/>
              <a:t>slash (/) isə MIME tip strukturunu göstərir.</a:t>
            </a:r>
          </a:p>
          <a:p>
            <a:endParaRPr lang="az-Latn-AZ" sz="1400"/>
          </a:p>
          <a:p>
            <a:endParaRPr lang="az-Latn-AZ" sz="1400"/>
          </a:p>
          <a:p>
            <a:endParaRPr lang="az-Latn-AZ" sz="1400"/>
          </a:p>
          <a:p>
            <a:pPr>
              <a:lnSpc>
                <a:spcPct val="150000"/>
              </a:lnSpc>
            </a:pPr>
            <a:r>
              <a:rPr lang="az-Latn-AZ" sz="1400"/>
              <a:t>2) </a:t>
            </a:r>
            <a:r>
              <a:rPr lang="az-Latn-AZ" sz="1400" b="1">
                <a:solidFill>
                  <a:srgbClr val="FF0000"/>
                </a:solidFill>
              </a:rPr>
              <a:t>value="{{ old('sort_order', 0) }}" </a:t>
            </a:r>
          </a:p>
          <a:p>
            <a:pPr marL="742950" lvl="1" indent="-285750">
              <a:buFont typeface="Wingdings" panose="05000000000000000000" pitchFamily="2" charset="2"/>
              <a:buChar char="q"/>
            </a:pPr>
            <a:r>
              <a:rPr lang="az-Latn-AZ" sz="1400"/>
              <a:t>Buradakı 0 default dəyərdir: əgər əvvəlki form submit-də sort_order yoxdursa, input elementinin içi boş qalmasın deyə 0 yazılır.</a:t>
            </a:r>
          </a:p>
          <a:p>
            <a:endParaRPr lang="az-Latn-AZ" sz="1400"/>
          </a:p>
          <a:p>
            <a:endParaRPr lang="ru-RU" sz="1400"/>
          </a:p>
        </p:txBody>
      </p:sp>
      <p:pic>
        <p:nvPicPr>
          <p:cNvPr id="3" name="Picture 2">
            <a:extLst>
              <a:ext uri="{FF2B5EF4-FFF2-40B4-BE49-F238E27FC236}">
                <a16:creationId xmlns:a16="http://schemas.microsoft.com/office/drawing/2014/main" id="{A60EACA4-26F3-CAB8-2DE5-8A3897379BBC}"/>
              </a:ext>
            </a:extLst>
          </p:cNvPr>
          <p:cNvPicPr>
            <a:picLocks noChangeAspect="1"/>
          </p:cNvPicPr>
          <p:nvPr/>
        </p:nvPicPr>
        <p:blipFill>
          <a:blip r:embed="rId2"/>
          <a:stretch>
            <a:fillRect/>
          </a:stretch>
        </p:blipFill>
        <p:spPr>
          <a:xfrm>
            <a:off x="6268858" y="0"/>
            <a:ext cx="5923142" cy="6858000"/>
          </a:xfrm>
          <a:prstGeom prst="rect">
            <a:avLst/>
          </a:prstGeom>
        </p:spPr>
      </p:pic>
    </p:spTree>
    <p:extLst>
      <p:ext uri="{BB962C8B-B14F-4D97-AF65-F5344CB8AC3E}">
        <p14:creationId xmlns:p14="http://schemas.microsoft.com/office/powerpoint/2010/main" val="13719931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45CD66A-B75D-8275-6914-CB8986858391}"/>
              </a:ext>
            </a:extLst>
          </p:cNvPr>
          <p:cNvPicPr>
            <a:picLocks noChangeAspect="1"/>
          </p:cNvPicPr>
          <p:nvPr/>
        </p:nvPicPr>
        <p:blipFill>
          <a:blip r:embed="rId2"/>
          <a:stretch>
            <a:fillRect/>
          </a:stretch>
        </p:blipFill>
        <p:spPr>
          <a:xfrm>
            <a:off x="2725490" y="0"/>
            <a:ext cx="6741020" cy="6858000"/>
          </a:xfrm>
          <a:prstGeom prst="rect">
            <a:avLst/>
          </a:prstGeom>
        </p:spPr>
      </p:pic>
    </p:spTree>
    <p:extLst>
      <p:ext uri="{BB962C8B-B14F-4D97-AF65-F5344CB8AC3E}">
        <p14:creationId xmlns:p14="http://schemas.microsoft.com/office/powerpoint/2010/main" val="31434207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EFDE125-5B80-4932-87D1-5AB73FE03644}"/>
              </a:ext>
            </a:extLst>
          </p:cNvPr>
          <p:cNvPicPr>
            <a:picLocks noChangeAspect="1"/>
          </p:cNvPicPr>
          <p:nvPr/>
        </p:nvPicPr>
        <p:blipFill>
          <a:blip r:embed="rId2"/>
          <a:stretch>
            <a:fillRect/>
          </a:stretch>
        </p:blipFill>
        <p:spPr>
          <a:xfrm>
            <a:off x="2201842" y="395977"/>
            <a:ext cx="7788315" cy="6066046"/>
          </a:xfrm>
          <a:prstGeom prst="rect">
            <a:avLst/>
          </a:prstGeom>
        </p:spPr>
      </p:pic>
    </p:spTree>
    <p:extLst>
      <p:ext uri="{BB962C8B-B14F-4D97-AF65-F5344CB8AC3E}">
        <p14:creationId xmlns:p14="http://schemas.microsoft.com/office/powerpoint/2010/main" val="29642452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8E6491-03ED-B508-B978-F88F4EC14A86}"/>
              </a:ext>
            </a:extLst>
          </p:cNvPr>
          <p:cNvPicPr>
            <a:picLocks noChangeAspect="1"/>
          </p:cNvPicPr>
          <p:nvPr/>
        </p:nvPicPr>
        <p:blipFill>
          <a:blip r:embed="rId2"/>
          <a:stretch>
            <a:fillRect/>
          </a:stretch>
        </p:blipFill>
        <p:spPr>
          <a:xfrm>
            <a:off x="2079912" y="293098"/>
            <a:ext cx="8032176" cy="6271803"/>
          </a:xfrm>
          <a:prstGeom prst="rect">
            <a:avLst/>
          </a:prstGeom>
        </p:spPr>
      </p:pic>
    </p:spTree>
    <p:extLst>
      <p:ext uri="{BB962C8B-B14F-4D97-AF65-F5344CB8AC3E}">
        <p14:creationId xmlns:p14="http://schemas.microsoft.com/office/powerpoint/2010/main" val="92174131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E1397EEE-DF1C-BA3B-B4F2-70C7B3FD6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838" y="0"/>
            <a:ext cx="5424323" cy="6858000"/>
          </a:xfrm>
          <a:prstGeom prst="rect">
            <a:avLst/>
          </a:prstGeom>
        </p:spPr>
      </p:pic>
    </p:spTree>
    <p:extLst>
      <p:ext uri="{BB962C8B-B14F-4D97-AF65-F5344CB8AC3E}">
        <p14:creationId xmlns:p14="http://schemas.microsoft.com/office/powerpoint/2010/main" val="326174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342900" indent="-342900">
              <a:buFont typeface="+mj-lt"/>
              <a:buAutoNum type="arabicPeriod"/>
            </a:pPr>
            <a:r>
              <a:rPr lang="az-Latn-AZ" sz="1400"/>
              <a:t>Əgər istifadəçi slug daxil etməyibsə, kateqoriya adından avtomatik olaraq URL-uyğun slug yaradılır.</a:t>
            </a:r>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r>
              <a:rPr lang="az-Latn-AZ" sz="1400"/>
              <a:t>Yaradılmış və ya daxil edilmiş slug-ın databazada təkrarlanmaması üçün unikal hala gətirilir.</a:t>
            </a:r>
            <a:br>
              <a:rPr lang="az-Latn-AZ" sz="1400"/>
            </a:br>
            <a:br>
              <a:rPr lang="az-Latn-AZ" sz="1400"/>
            </a:br>
            <a:r>
              <a:rPr lang="az-Latn-AZ" sz="1400"/>
              <a:t>Tutaq ki, sən “Electronics” adlı kateqoriya yaradırsan: </a:t>
            </a:r>
            <a:r>
              <a:rPr lang="az-Latn-AZ" sz="1400" b="1">
                <a:solidFill>
                  <a:srgbClr val="FF0000"/>
                </a:solidFill>
              </a:rPr>
              <a:t>generateUniqueSlug() </a:t>
            </a:r>
            <a:r>
              <a:rPr lang="az-Latn-AZ" sz="1400"/>
              <a:t>databazanı yoxlayır və eyni slug varsa sonuna -1, -2, -3 (electronics-1) əlavə edərək ilk uyğun və unikal variantı seçir.</a:t>
            </a:r>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endParaRPr lang="az-Latn-AZ" sz="1400"/>
          </a:p>
          <a:p>
            <a:pPr marL="342900" indent="-342900">
              <a:buFont typeface="+mj-lt"/>
              <a:buAutoNum type="arabicPeriod"/>
            </a:pPr>
            <a:r>
              <a:rPr lang="az-Latn-AZ" sz="1400"/>
              <a:t>Əgər sorğuda şəkil faylı varsa, o </a:t>
            </a:r>
            <a:r>
              <a:rPr lang="az-Latn-AZ" sz="1400" b="1">
                <a:solidFill>
                  <a:srgbClr val="0070C0"/>
                </a:solidFill>
              </a:rPr>
              <a:t>public/categories </a:t>
            </a:r>
            <a:r>
              <a:rPr lang="az-Latn-AZ" sz="1400"/>
              <a:t>qovluğuna yüklənir və yolu </a:t>
            </a:r>
            <a:br>
              <a:rPr lang="az-Latn-AZ" sz="1400"/>
            </a:br>
            <a:r>
              <a:rPr lang="az-Latn-AZ" sz="1400"/>
              <a:t>saxlanılır.</a:t>
            </a:r>
          </a:p>
          <a:p>
            <a:pPr marL="342900" indent="-342900">
              <a:buFont typeface="+mj-lt"/>
              <a:buAutoNum type="arabicPeriod"/>
            </a:pPr>
            <a:endParaRPr lang="az-Latn-AZ" sz="1400"/>
          </a:p>
          <a:p>
            <a:endParaRPr lang="ru-RU" sz="1400"/>
          </a:p>
        </p:txBody>
      </p:sp>
      <p:pic>
        <p:nvPicPr>
          <p:cNvPr id="3" name="Picture 2">
            <a:extLst>
              <a:ext uri="{FF2B5EF4-FFF2-40B4-BE49-F238E27FC236}">
                <a16:creationId xmlns:a16="http://schemas.microsoft.com/office/drawing/2014/main" id="{A048E723-69CA-FA48-BDF1-C52C1770AF6A}"/>
              </a:ext>
            </a:extLst>
          </p:cNvPr>
          <p:cNvPicPr>
            <a:picLocks noChangeAspect="1"/>
          </p:cNvPicPr>
          <p:nvPr/>
        </p:nvPicPr>
        <p:blipFill>
          <a:blip r:embed="rId2"/>
          <a:stretch>
            <a:fillRect/>
          </a:stretch>
        </p:blipFill>
        <p:spPr>
          <a:xfrm>
            <a:off x="6797040" y="2128440"/>
            <a:ext cx="5394960" cy="4729560"/>
          </a:xfrm>
          <a:prstGeom prst="rect">
            <a:avLst/>
          </a:prstGeom>
        </p:spPr>
      </p:pic>
    </p:spTree>
    <p:extLst>
      <p:ext uri="{BB962C8B-B14F-4D97-AF65-F5344CB8AC3E}">
        <p14:creationId xmlns:p14="http://schemas.microsoft.com/office/powerpoint/2010/main" val="24801033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547407" cy="6740307"/>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activity() </a:t>
            </a:r>
            <a:r>
              <a:rPr lang="az-Latn-AZ"/>
              <a:t>vacib deyil hələki qalsın.</a:t>
            </a:r>
          </a:p>
          <a:p>
            <a:endParaRPr lang="az-Latn-AZ"/>
          </a:p>
          <a:p>
            <a:endParaRPr lang="az-Latn-AZ"/>
          </a:p>
          <a:p>
            <a:endParaRPr lang="az-Latn-AZ"/>
          </a:p>
          <a:p>
            <a:pPr marL="285750" indent="-285750">
              <a:buFont typeface="Wingdings" panose="05000000000000000000" pitchFamily="2" charset="2"/>
              <a:buChar char="q"/>
            </a:pPr>
            <a:r>
              <a:rPr lang="en-US"/>
              <a:t>Bu hissə kateqoriyanın ana kateqoriyası olub-olmadığını yoxlayır (parent_id var ya yox).</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Əgər ana kateqoriya seçilibsə, həmin parent kateqoriya databazadan tapılır və yeni kateqoriyanın level dəyəri parent-in səviyyəsindən 1 vahid yüksək edilir.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path isə parent kateqoriyanın yoluna onun id-si əlavə edilərək tam iyerarxiya zənciri kimi saxlanılır (məsələn: 1/4/7).</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Əgər parent kateqoriyanın path-i yoxdursa, yol sadəcə parent-in id-si ilə başlayır.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Əgər parent_id boşdursa, bu kateqoriya əsas (root) kateqoriya sayılır, level = 1 olur və path boş saxlanılır.</a:t>
            </a:r>
            <a:endParaRPr lang="ru-RU"/>
          </a:p>
        </p:txBody>
      </p:sp>
      <p:pic>
        <p:nvPicPr>
          <p:cNvPr id="3" name="Picture 2">
            <a:extLst>
              <a:ext uri="{FF2B5EF4-FFF2-40B4-BE49-F238E27FC236}">
                <a16:creationId xmlns:a16="http://schemas.microsoft.com/office/drawing/2014/main" id="{FDBD157A-370F-C4B7-B9B9-9A8985AA6AF3}"/>
              </a:ext>
            </a:extLst>
          </p:cNvPr>
          <p:cNvPicPr>
            <a:picLocks noChangeAspect="1"/>
          </p:cNvPicPr>
          <p:nvPr/>
        </p:nvPicPr>
        <p:blipFill>
          <a:blip r:embed="rId2"/>
          <a:stretch>
            <a:fillRect/>
          </a:stretch>
        </p:blipFill>
        <p:spPr>
          <a:xfrm>
            <a:off x="4549029" y="0"/>
            <a:ext cx="7641349" cy="6858000"/>
          </a:xfrm>
          <a:prstGeom prst="rect">
            <a:avLst/>
          </a:prstGeom>
        </p:spPr>
      </p:pic>
    </p:spTree>
    <p:extLst>
      <p:ext uri="{BB962C8B-B14F-4D97-AF65-F5344CB8AC3E}">
        <p14:creationId xmlns:p14="http://schemas.microsoft.com/office/powerpoint/2010/main" val="6044389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547407" cy="4247317"/>
          </a:xfrm>
          <a:prstGeom prst="rect">
            <a:avLst/>
          </a:prstGeom>
          <a:noFill/>
        </p:spPr>
        <p:txBody>
          <a:bodyPr wrap="square">
            <a:spAutoFit/>
          </a:bodyPr>
          <a:lstStyle/>
          <a:p>
            <a:r>
              <a:rPr lang="en-US" b="1"/>
              <a:t>parent_id </a:t>
            </a:r>
            <a:r>
              <a:rPr lang="en-US"/>
              <a:t>istifadəçi formda seçim etdikcə JavaScript tərəfindən hidden input-a (parentIdHidden) yazılır və form submit ediləndə bu dəyər serverə göndərilir.</a:t>
            </a:r>
          </a:p>
          <a:p>
            <a:endParaRPr lang="az-Latn-AZ"/>
          </a:p>
          <a:p>
            <a:endParaRPr lang="en-US"/>
          </a:p>
          <a:p>
            <a:r>
              <a:rPr lang="az-Latn-AZ"/>
              <a:t>B</a:t>
            </a:r>
            <a:r>
              <a:rPr lang="en-US"/>
              <a:t>u proses AJAX vasitəsilə növbəti səviyyə kateqoriyalarını yükləmək üçün istifadə olunur, amma parent_id-nin özü AJAX-la yox, form submit zamanı Laravel-ə ötürülür.</a:t>
            </a:r>
          </a:p>
          <a:p>
            <a:endParaRPr lang="az-Latn-AZ"/>
          </a:p>
          <a:p>
            <a:endParaRPr lang="en-US"/>
          </a:p>
          <a:p>
            <a:r>
              <a:rPr lang="en-US"/>
              <a:t>Yəni JS sadəcə düzgün parent-i seçməyə kömək edir, son qərarı və saxlamanı backend store() metodu verir.</a:t>
            </a:r>
            <a:endParaRPr lang="ru-RU"/>
          </a:p>
        </p:txBody>
      </p:sp>
      <p:pic>
        <p:nvPicPr>
          <p:cNvPr id="3" name="Picture 2">
            <a:extLst>
              <a:ext uri="{FF2B5EF4-FFF2-40B4-BE49-F238E27FC236}">
                <a16:creationId xmlns:a16="http://schemas.microsoft.com/office/drawing/2014/main" id="{FDBD157A-370F-C4B7-B9B9-9A8985AA6AF3}"/>
              </a:ext>
            </a:extLst>
          </p:cNvPr>
          <p:cNvPicPr>
            <a:picLocks noChangeAspect="1"/>
          </p:cNvPicPr>
          <p:nvPr/>
        </p:nvPicPr>
        <p:blipFill>
          <a:blip r:embed="rId2"/>
          <a:stretch>
            <a:fillRect/>
          </a:stretch>
        </p:blipFill>
        <p:spPr>
          <a:xfrm>
            <a:off x="4549029" y="0"/>
            <a:ext cx="7641349" cy="6858000"/>
          </a:xfrm>
          <a:prstGeom prst="rect">
            <a:avLst/>
          </a:prstGeom>
        </p:spPr>
      </p:pic>
    </p:spTree>
    <p:extLst>
      <p:ext uri="{BB962C8B-B14F-4D97-AF65-F5344CB8AC3E}">
        <p14:creationId xmlns:p14="http://schemas.microsoft.com/office/powerpoint/2010/main" val="17368942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JS tərəfində daha çox boş vaxt tapanda incələmək.</a:t>
            </a:r>
          </a:p>
          <a:p>
            <a:endParaRPr lang="ru-RU"/>
          </a:p>
        </p:txBody>
      </p:sp>
      <p:pic>
        <p:nvPicPr>
          <p:cNvPr id="3" name="Picture 2">
            <a:extLst>
              <a:ext uri="{FF2B5EF4-FFF2-40B4-BE49-F238E27FC236}">
                <a16:creationId xmlns:a16="http://schemas.microsoft.com/office/drawing/2014/main" id="{40A96D7D-19B3-7166-1D65-352447C75184}"/>
              </a:ext>
            </a:extLst>
          </p:cNvPr>
          <p:cNvPicPr>
            <a:picLocks noChangeAspect="1"/>
          </p:cNvPicPr>
          <p:nvPr/>
        </p:nvPicPr>
        <p:blipFill>
          <a:blip r:embed="rId2"/>
          <a:stretch>
            <a:fillRect/>
          </a:stretch>
        </p:blipFill>
        <p:spPr>
          <a:xfrm>
            <a:off x="1576420" y="1043436"/>
            <a:ext cx="10615580" cy="5814564"/>
          </a:xfrm>
          <a:prstGeom prst="rect">
            <a:avLst/>
          </a:prstGeom>
        </p:spPr>
      </p:pic>
    </p:spTree>
    <p:extLst>
      <p:ext uri="{BB962C8B-B14F-4D97-AF65-F5344CB8AC3E}">
        <p14:creationId xmlns:p14="http://schemas.microsoft.com/office/powerpoint/2010/main" val="6065284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9782</TotalTime>
  <Words>10194</Words>
  <Application>Microsoft Office PowerPoint</Application>
  <PresentationFormat>Widescreen</PresentationFormat>
  <Paragraphs>1224</Paragraphs>
  <Slides>201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201</vt:i4>
      </vt:variant>
    </vt:vector>
  </HeadingPairs>
  <TitlesOfParts>
    <vt:vector size="206"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207</cp:revision>
  <dcterms:created xsi:type="dcterms:W3CDTF">2026-01-23T13:59:30Z</dcterms:created>
  <dcterms:modified xsi:type="dcterms:W3CDTF">2026-01-31T09:51:05Z</dcterms:modified>
</cp:coreProperties>
</file>